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43"/>
  </p:notesMasterIdLst>
  <p:handoutMasterIdLst>
    <p:handoutMasterId r:id="rId44"/>
  </p:handoutMasterIdLst>
  <p:sldIdLst>
    <p:sldId id="282" r:id="rId4"/>
    <p:sldId id="283" r:id="rId5"/>
    <p:sldId id="298" r:id="rId6"/>
    <p:sldId id="292" r:id="rId7"/>
    <p:sldId id="299" r:id="rId8"/>
    <p:sldId id="300" r:id="rId9"/>
    <p:sldId id="301" r:id="rId10"/>
    <p:sldId id="302" r:id="rId11"/>
    <p:sldId id="293" r:id="rId12"/>
    <p:sldId id="304" r:id="rId13"/>
    <p:sldId id="303"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296" r:id="rId42"/>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1" autoAdjust="0"/>
  </p:normalViewPr>
  <p:slideViewPr>
    <p:cSldViewPr snapToGrid="0">
      <p:cViewPr varScale="1">
        <p:scale>
          <a:sx n="115" d="100"/>
          <a:sy n="115" d="100"/>
        </p:scale>
        <p:origin x="372"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dirty="0"/>
          </a:p>
        </p:txBody>
      </p:sp>
      <p:sp>
        <p:nvSpPr>
          <p:cNvPr id="3" name="Дата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F8DD750-E9C8-498E-B02F-A465CB2BB798}" type="datetime1">
              <a:rPr lang="ru-RU" smtClean="0"/>
              <a:t>27.08.2025</a:t>
            </a:fld>
            <a:endParaRPr lang="ru-RU" dirty="0"/>
          </a:p>
        </p:txBody>
      </p:sp>
      <p:sp>
        <p:nvSpPr>
          <p:cNvPr id="4" name="Нижний колонтитул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dirty="0"/>
          </a:p>
        </p:txBody>
      </p:sp>
      <p:sp>
        <p:nvSpPr>
          <p:cNvPr id="5" name="Номер слайда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ru-RU" smtClean="0"/>
              <a:t>‹#›</a:t>
            </a:fld>
            <a:endParaRPr lang="ru-RU"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C6E7-B645-4B70-AC63-7A575D94CEB1}" type="datetime1">
              <a:rPr lang="ru-RU" smtClean="0"/>
              <a:pPr/>
              <a:t>27.08.2025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ru-RU" noProof="0" smtClean="0"/>
              <a:t>‹#›</a:t>
            </a:fld>
            <a:endParaRPr lang="ru-RU"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8530193B-564F-4854-8A52-728F3FB19C85}" type="slidenum">
              <a:rPr lang="ru-RU" smtClean="0"/>
              <a:t>1</a:t>
            </a:fld>
            <a:endParaRPr lang="ru-RU" dirty="0"/>
          </a:p>
        </p:txBody>
      </p:sp>
    </p:spTree>
    <p:extLst>
      <p:ext uri="{BB962C8B-B14F-4D97-AF65-F5344CB8AC3E}">
        <p14:creationId xmlns:p14="http://schemas.microsoft.com/office/powerpoint/2010/main" val="13830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8530193B-564F-4854-8A52-728F3FB19C85}" type="slidenum">
              <a:rPr lang="ru-RU" smtClean="0"/>
              <a:t>2</a:t>
            </a:fld>
            <a:endParaRPr lang="ru-RU" dirty="0"/>
          </a:p>
        </p:txBody>
      </p:sp>
    </p:spTree>
    <p:extLst>
      <p:ext uri="{BB962C8B-B14F-4D97-AF65-F5344CB8AC3E}">
        <p14:creationId xmlns:p14="http://schemas.microsoft.com/office/powerpoint/2010/main" val="3723031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8530193B-564F-4854-8A52-728F3FB19C85}" type="slidenum">
              <a:rPr lang="ru-RU" smtClean="0"/>
              <a:t>4</a:t>
            </a:fld>
            <a:endParaRPr lang="ru-RU" dirty="0"/>
          </a:p>
        </p:txBody>
      </p:sp>
    </p:spTree>
    <p:extLst>
      <p:ext uri="{BB962C8B-B14F-4D97-AF65-F5344CB8AC3E}">
        <p14:creationId xmlns:p14="http://schemas.microsoft.com/office/powerpoint/2010/main" val="99446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8530193B-564F-4854-8A52-728F3FB19C85}" type="slidenum">
              <a:rPr lang="ru-RU" smtClean="0"/>
              <a:t>9</a:t>
            </a:fld>
            <a:endParaRPr lang="ru-RU" dirty="0"/>
          </a:p>
        </p:txBody>
      </p:sp>
    </p:spTree>
    <p:extLst>
      <p:ext uri="{BB962C8B-B14F-4D97-AF65-F5344CB8AC3E}">
        <p14:creationId xmlns:p14="http://schemas.microsoft.com/office/powerpoint/2010/main" val="162784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8530193B-564F-4854-8A52-728F3FB19C85}" type="slidenum">
              <a:rPr lang="ru-RU" smtClean="0"/>
              <a:t>39</a:t>
            </a:fld>
            <a:endParaRPr lang="ru-RU" dirty="0"/>
          </a:p>
        </p:txBody>
      </p:sp>
    </p:spTree>
    <p:extLst>
      <p:ext uri="{BB962C8B-B14F-4D97-AF65-F5344CB8AC3E}">
        <p14:creationId xmlns:p14="http://schemas.microsoft.com/office/powerpoint/2010/main" val="2855929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ru-RU" noProof="0" dirty="0"/>
              <a:t>Щелкните, чтобы изменить заголовок</a:t>
            </a:r>
          </a:p>
        </p:txBody>
      </p:sp>
      <p:sp>
        <p:nvSpPr>
          <p:cNvPr id="5" name="Подзаголовок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6" name="Номер слайда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p>
            <a:pPr rtl="0"/>
            <a:fld id="{19B51A1E-902D-48AF-9020-955120F399B6}" type="slidenum">
              <a:rPr lang="ru-RU" noProof="0" smtClean="0"/>
              <a:pPr/>
              <a:t>‹#›</a:t>
            </a:fld>
            <a:endParaRPr lang="ru-RU" noProof="0" dirty="0"/>
          </a:p>
        </p:txBody>
      </p:sp>
      <p:sp>
        <p:nvSpPr>
          <p:cNvPr id="7" name="Нижний колонтитул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p>
            <a:pPr rtl="0"/>
            <a:r>
              <a:rPr lang="ru-RU" noProof="0" dirty="0"/>
              <a:t>Добавить нижний колонтитул</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Слайд с благодарностью">
    <p:spTree>
      <p:nvGrpSpPr>
        <p:cNvPr id="1" name=""/>
        <p:cNvGrpSpPr/>
        <p:nvPr/>
      </p:nvGrpSpPr>
      <p:grpSpPr>
        <a:xfrm>
          <a:off x="0" y="0"/>
          <a:ext cx="0" cy="0"/>
          <a:chOff x="0" y="0"/>
          <a:chExt cx="0" cy="0"/>
        </a:xfrm>
      </p:grpSpPr>
      <p:sp>
        <p:nvSpPr>
          <p:cNvPr id="13" name="Прямоугольник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4" name="Прямоугольник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2" name="Рисунок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фото</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3800" b="1" spc="-300">
                <a:solidFill>
                  <a:schemeClr val="bg1">
                    <a:lumMod val="95000"/>
                  </a:schemeClr>
                </a:solidFill>
              </a:defRPr>
            </a:lvl1pPr>
          </a:lstStyle>
          <a:p>
            <a:pPr rtl="0"/>
            <a:r>
              <a:rPr lang="ru-RU" noProof="0" dirty="0"/>
              <a:t>Спасибо за внимание!</a:t>
            </a:r>
          </a:p>
        </p:txBody>
      </p:sp>
      <p:sp>
        <p:nvSpPr>
          <p:cNvPr id="7" name="Текст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Полное имя</a:t>
            </a:r>
          </a:p>
        </p:txBody>
      </p:sp>
      <p:sp>
        <p:nvSpPr>
          <p:cNvPr id="8" name="Текст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Номер телефона</a:t>
            </a:r>
          </a:p>
        </p:txBody>
      </p:sp>
      <p:sp>
        <p:nvSpPr>
          <p:cNvPr id="9" name="Текст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Электронная почта или контакт в социальной сети</a:t>
            </a:r>
          </a:p>
        </p:txBody>
      </p:sp>
      <p:sp>
        <p:nvSpPr>
          <p:cNvPr id="10" name="Текст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Веб-сайт компании</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ru-RU" noProof="0" dirty="0"/>
              <a:t>Щелкните, чтобы изменить заголовок</a:t>
            </a:r>
          </a:p>
        </p:txBody>
      </p:sp>
      <p:sp>
        <p:nvSpPr>
          <p:cNvPr id="7" name="Подзаголовок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4" name="Нижний колонтитул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ru-RU" noProof="0" dirty="0"/>
              <a:t>Добавить нижний колонтитул</a:t>
            </a:r>
          </a:p>
        </p:txBody>
      </p:sp>
      <p:sp>
        <p:nvSpPr>
          <p:cNvPr id="5" name="Номер слайда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dirty="0"/>
              <a:t>Щелкните, чтобы изменить заголовок</a:t>
            </a:r>
          </a:p>
        </p:txBody>
      </p:sp>
      <p:sp>
        <p:nvSpPr>
          <p:cNvPr id="7" name="Подзаголовок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3" name="Объект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6" name="Текст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4" name="Нижний колонтитул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ru-RU" noProof="0" dirty="0"/>
              <a:t>Добавить нижний колонтитул</a:t>
            </a:r>
          </a:p>
        </p:txBody>
      </p:sp>
      <p:sp>
        <p:nvSpPr>
          <p:cNvPr id="5" name="Номер слайда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столбц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dirty="0"/>
              <a:t>Щелкните, чтобы изменить заголовок</a:t>
            </a:r>
          </a:p>
        </p:txBody>
      </p:sp>
      <p:sp>
        <p:nvSpPr>
          <p:cNvPr id="9" name="Подзаголовок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5" name="Текст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11" name="Текст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4" name="Нижний колонтитул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ru-RU" noProof="0" dirty="0"/>
              <a:t>Добавить нижний колонтитул</a:t>
            </a:r>
          </a:p>
        </p:txBody>
      </p:sp>
      <p:sp>
        <p:nvSpPr>
          <p:cNvPr id="6" name="Номер слайда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столбцов">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dirty="0"/>
              <a:t>Щелкните, чтобы изменить заголовок</a:t>
            </a:r>
          </a:p>
        </p:txBody>
      </p:sp>
      <p:sp>
        <p:nvSpPr>
          <p:cNvPr id="10" name="Подзаголовок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5" name="Текст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13" name="Текст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15" name="Текст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17" name="Текст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4" name="Нижний колонтитул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ru-RU" noProof="0" dirty="0"/>
              <a:t>Добавить нижний колонтитул</a:t>
            </a:r>
          </a:p>
        </p:txBody>
      </p:sp>
      <p:sp>
        <p:nvSpPr>
          <p:cNvPr id="6" name="Номер слайда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Нижний колонтитул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ru-RU" noProof="0" dirty="0"/>
              <a:t>Добавить нижний колонтитул</a:t>
            </a:r>
          </a:p>
        </p:txBody>
      </p:sp>
      <p:sp>
        <p:nvSpPr>
          <p:cNvPr id="3" name="Номер слайда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spTree>
      <p:nvGrpSpPr>
        <p:cNvPr id="1" name=""/>
        <p:cNvGrpSpPr/>
        <p:nvPr/>
      </p:nvGrpSpPr>
      <p:grpSpPr>
        <a:xfrm>
          <a:off x="0" y="0"/>
          <a:ext cx="0" cy="0"/>
          <a:chOff x="0" y="0"/>
          <a:chExt cx="0" cy="0"/>
        </a:xfrm>
      </p:grpSpPr>
      <p:sp>
        <p:nvSpPr>
          <p:cNvPr id="21" name="Рисунок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фото</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3800" b="1" spc="-300">
                <a:solidFill>
                  <a:schemeClr val="bg1">
                    <a:lumMod val="95000"/>
                  </a:schemeClr>
                </a:solidFill>
              </a:defRPr>
            </a:lvl1pPr>
          </a:lstStyle>
          <a:p>
            <a:pPr rtl="0"/>
            <a:r>
              <a:rPr lang="ru-RU" noProof="0" dirty="0"/>
              <a:t>Щелкните, чтобы изменить название презентации</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smtClean="0"/>
              <a:t>Образец подзаголовка</a:t>
            </a:r>
            <a:endParaRPr lang="ru-RU"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Слайд-разделитель 1">
    <p:spTree>
      <p:nvGrpSpPr>
        <p:cNvPr id="1" name=""/>
        <p:cNvGrpSpPr/>
        <p:nvPr/>
      </p:nvGrpSpPr>
      <p:grpSpPr>
        <a:xfrm>
          <a:off x="0" y="0"/>
          <a:ext cx="0" cy="0"/>
          <a:chOff x="0" y="0"/>
          <a:chExt cx="0" cy="0"/>
        </a:xfrm>
      </p:grpSpPr>
      <p:sp>
        <p:nvSpPr>
          <p:cNvPr id="11" name="Рисунок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фото</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3800" b="1" spc="-300">
                <a:solidFill>
                  <a:schemeClr val="bg1">
                    <a:lumMod val="95000"/>
                  </a:schemeClr>
                </a:solidFill>
              </a:defRPr>
            </a:lvl1pPr>
          </a:lstStyle>
          <a:p>
            <a:pPr rtl="0"/>
            <a:r>
              <a:rPr lang="ru-RU" noProof="0" dirty="0"/>
              <a:t>Щелкните, чтобы изменить заголовок слайда-разделителя</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smtClean="0"/>
              <a:t>Образец подзаголовка</a:t>
            </a:r>
            <a:endParaRPr lang="ru-RU" noProof="0" dirty="0"/>
          </a:p>
        </p:txBody>
      </p:sp>
      <p:sp>
        <p:nvSpPr>
          <p:cNvPr id="4" name="Нижний колонтитул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ru-RU" noProof="0" dirty="0"/>
              <a:t>Добавить нижний колонтитул</a:t>
            </a:r>
          </a:p>
        </p:txBody>
      </p:sp>
      <p:sp>
        <p:nvSpPr>
          <p:cNvPr id="5" name="Номер слайда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лайд-разделитель 2">
    <p:spTree>
      <p:nvGrpSpPr>
        <p:cNvPr id="1" name=""/>
        <p:cNvGrpSpPr/>
        <p:nvPr/>
      </p:nvGrpSpPr>
      <p:grpSpPr>
        <a:xfrm>
          <a:off x="0" y="0"/>
          <a:ext cx="0" cy="0"/>
          <a:chOff x="0" y="0"/>
          <a:chExt cx="0" cy="0"/>
        </a:xfrm>
      </p:grpSpPr>
      <p:sp>
        <p:nvSpPr>
          <p:cNvPr id="12" name="Рисунок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фото</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3800" b="1" spc="-300">
                <a:solidFill>
                  <a:schemeClr val="bg1">
                    <a:lumMod val="95000"/>
                  </a:schemeClr>
                </a:solidFill>
              </a:defRPr>
            </a:lvl1pPr>
          </a:lstStyle>
          <a:p>
            <a:pPr rtl="0"/>
            <a:r>
              <a:rPr lang="ru-RU" noProof="0" dirty="0"/>
              <a:t>Щелкните, чтобы изменить заголовок слайда-разделителя</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smtClean="0"/>
              <a:t>Образец подзаголовка</a:t>
            </a:r>
            <a:endParaRPr lang="ru-RU" noProof="0" dirty="0"/>
          </a:p>
        </p:txBody>
      </p:sp>
      <p:sp>
        <p:nvSpPr>
          <p:cNvPr id="4" name="Нижний колонтитул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ru-RU" noProof="0" dirty="0"/>
              <a:t>Добавить нижний колонтитул</a:t>
            </a:r>
          </a:p>
        </p:txBody>
      </p:sp>
      <p:sp>
        <p:nvSpPr>
          <p:cNvPr id="5" name="Номер слайда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Объект-фотография 1">
    <p:spTree>
      <p:nvGrpSpPr>
        <p:cNvPr id="1" name=""/>
        <p:cNvGrpSpPr/>
        <p:nvPr/>
      </p:nvGrpSpPr>
      <p:grpSpPr>
        <a:xfrm>
          <a:off x="0" y="0"/>
          <a:ext cx="0" cy="0"/>
          <a:chOff x="0" y="0"/>
          <a:chExt cx="0" cy="0"/>
        </a:xfrm>
      </p:grpSpPr>
      <p:sp>
        <p:nvSpPr>
          <p:cNvPr id="11" name="Рисунок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свое фото</a:t>
            </a:r>
          </a:p>
        </p:txBody>
      </p:sp>
      <p:sp>
        <p:nvSpPr>
          <p:cNvPr id="2" name="Заголовок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ru-RU" noProof="0" dirty="0"/>
              <a:t>Щелкните, чтобы изменить заголовок</a:t>
            </a:r>
          </a:p>
        </p:txBody>
      </p:sp>
      <p:sp>
        <p:nvSpPr>
          <p:cNvPr id="10" name="Подзаголовок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3" name="Объект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4" name="Нижний колонтитул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ru-RU" noProof="0" dirty="0"/>
              <a:t>Добавить нижний колонтитул</a:t>
            </a:r>
          </a:p>
        </p:txBody>
      </p:sp>
      <p:sp>
        <p:nvSpPr>
          <p:cNvPr id="5" name="Номер слайда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Объект-фотография 2">
    <p:spTree>
      <p:nvGrpSpPr>
        <p:cNvPr id="1" name=""/>
        <p:cNvGrpSpPr/>
        <p:nvPr/>
      </p:nvGrpSpPr>
      <p:grpSpPr>
        <a:xfrm>
          <a:off x="0" y="0"/>
          <a:ext cx="0" cy="0"/>
          <a:chOff x="0" y="0"/>
          <a:chExt cx="0" cy="0"/>
        </a:xfrm>
      </p:grpSpPr>
      <p:sp>
        <p:nvSpPr>
          <p:cNvPr id="13" name="Рисунок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фото</a:t>
            </a:r>
          </a:p>
        </p:txBody>
      </p:sp>
      <p:sp>
        <p:nvSpPr>
          <p:cNvPr id="2" name="Заголовок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ru-RU" noProof="0" dirty="0"/>
              <a:t>Щелкните, чтобы изменить заголовок</a:t>
            </a:r>
          </a:p>
        </p:txBody>
      </p:sp>
      <p:sp>
        <p:nvSpPr>
          <p:cNvPr id="10" name="Подзаголовок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3" name="Объект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4" name="Нижний колонтитул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ru-RU" noProof="0" dirty="0"/>
              <a:t>Добавить нижний колонтитул</a:t>
            </a:r>
          </a:p>
        </p:txBody>
      </p:sp>
      <p:sp>
        <p:nvSpPr>
          <p:cNvPr id="5" name="Номер слайда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Объект-фотография 3">
    <p:spTree>
      <p:nvGrpSpPr>
        <p:cNvPr id="1" name=""/>
        <p:cNvGrpSpPr/>
        <p:nvPr/>
      </p:nvGrpSpPr>
      <p:grpSpPr>
        <a:xfrm>
          <a:off x="0" y="0"/>
          <a:ext cx="0" cy="0"/>
          <a:chOff x="0" y="0"/>
          <a:chExt cx="0" cy="0"/>
        </a:xfrm>
      </p:grpSpPr>
      <p:sp>
        <p:nvSpPr>
          <p:cNvPr id="11" name="Рисунок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свое фото</a:t>
            </a:r>
          </a:p>
        </p:txBody>
      </p:sp>
      <p:sp>
        <p:nvSpPr>
          <p:cNvPr id="2" name="Заголовок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ru-RU" noProof="0" dirty="0"/>
              <a:t>Щелкните, чтобы изменить заголовок</a:t>
            </a:r>
          </a:p>
        </p:txBody>
      </p:sp>
      <p:sp>
        <p:nvSpPr>
          <p:cNvPr id="10" name="Подзаголовок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3" name="Объект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4" name="Нижний колонтитул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ru-RU" noProof="0" dirty="0"/>
              <a:t>Добавить нижний колонтитул</a:t>
            </a:r>
          </a:p>
        </p:txBody>
      </p:sp>
      <p:sp>
        <p:nvSpPr>
          <p:cNvPr id="5" name="Номер слайда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ru-RU" noProof="0" smtClean="0"/>
              <a:pPr/>
              <a:t>‹#›</a:t>
            </a:fld>
            <a:endParaRPr lang="ru-RU" noProof="0" dirty="0"/>
          </a:p>
        </p:txBody>
      </p:sp>
      <p:sp>
        <p:nvSpPr>
          <p:cNvPr id="8" name="Рисунок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свое фото</a:t>
            </a:r>
          </a:p>
        </p:txBody>
      </p:sp>
      <p:sp>
        <p:nvSpPr>
          <p:cNvPr id="9" name="Рисунок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свое фото</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0" name="Полилиния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noProof="0" dirty="0"/>
          </a:p>
        </p:txBody>
      </p:sp>
      <p:sp>
        <p:nvSpPr>
          <p:cNvPr id="11" name="Полилиния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noProof="0" dirty="0"/>
          </a:p>
        </p:txBody>
      </p:sp>
      <p:sp>
        <p:nvSpPr>
          <p:cNvPr id="13" name="Полилиния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noProof="0" dirty="0"/>
          </a:p>
        </p:txBody>
      </p:sp>
      <p:sp>
        <p:nvSpPr>
          <p:cNvPr id="14" name="Полилиния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noProof="0" dirty="0"/>
          </a:p>
        </p:txBody>
      </p:sp>
      <p:sp>
        <p:nvSpPr>
          <p:cNvPr id="15" name="Полилиния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noProof="0" dirty="0"/>
          </a:p>
        </p:txBody>
      </p:sp>
      <p:sp>
        <p:nvSpPr>
          <p:cNvPr id="2" name="Заголовок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ru-RU" noProof="0" dirty="0"/>
              <a:t>Щелкните, чтобы изменить заголовок</a:t>
            </a:r>
          </a:p>
        </p:txBody>
      </p:sp>
      <p:sp>
        <p:nvSpPr>
          <p:cNvPr id="9" name="Подзаголовок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3" name="Сравнение слева — заполнитель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smtClean="0"/>
              <a:t>Образец текста</a:t>
            </a:r>
          </a:p>
        </p:txBody>
      </p:sp>
      <p:sp>
        <p:nvSpPr>
          <p:cNvPr id="4" name="Объект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12" name="Сравнение слева — заполнитель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rtlCol="0"/>
          <a:lstStyle>
            <a:lvl1pPr marL="0" indent="0">
              <a:buNone/>
              <a:defRPr sz="2400" b="1"/>
            </a:lvl1pPr>
          </a:lstStyle>
          <a:p>
            <a:pPr lvl="0" rtl="0"/>
            <a:r>
              <a:rPr lang="ru-RU" noProof="0" smtClean="0"/>
              <a:t>Образец текста</a:t>
            </a:r>
          </a:p>
        </p:txBody>
      </p:sp>
      <p:sp>
        <p:nvSpPr>
          <p:cNvPr id="8" name="Текст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rtlCol="0"/>
          <a:lstStyle/>
          <a:p>
            <a:pPr lvl="0" rtl="0"/>
            <a:r>
              <a:rPr lang="ru-RU" noProof="0" smtClean="0"/>
              <a:t>Образец текста</a:t>
            </a:r>
          </a:p>
          <a:p>
            <a:pPr lvl="1" rtl="0"/>
            <a:r>
              <a:rPr lang="ru-RU" noProof="0" smtClean="0"/>
              <a:t>Второй уровень</a:t>
            </a:r>
          </a:p>
          <a:p>
            <a:pPr lvl="2" rtl="0"/>
            <a:r>
              <a:rPr lang="ru-RU" noProof="0" smtClean="0"/>
              <a:t>Третий уровень</a:t>
            </a:r>
          </a:p>
          <a:p>
            <a:pPr lvl="3" rtl="0"/>
            <a:r>
              <a:rPr lang="ru-RU" noProof="0" smtClean="0"/>
              <a:t>Четвертый уровень</a:t>
            </a:r>
          </a:p>
          <a:p>
            <a:pPr lvl="4" rtl="0"/>
            <a:r>
              <a:rPr lang="ru-RU" noProof="0" smtClean="0"/>
              <a:t>Пятый уровень</a:t>
            </a:r>
            <a:endParaRPr lang="ru-RU" noProof="0" dirty="0"/>
          </a:p>
        </p:txBody>
      </p:sp>
      <p:sp>
        <p:nvSpPr>
          <p:cNvPr id="5" name="Нижний колонтитул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ru-RU" noProof="0" dirty="0"/>
              <a:t>Добавить нижний колонтитул</a:t>
            </a:r>
          </a:p>
        </p:txBody>
      </p:sp>
      <p:sp>
        <p:nvSpPr>
          <p:cNvPr id="6" name="Номер слайда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Большое фото">
    <p:spTree>
      <p:nvGrpSpPr>
        <p:cNvPr id="1" name=""/>
        <p:cNvGrpSpPr/>
        <p:nvPr/>
      </p:nvGrpSpPr>
      <p:grpSpPr>
        <a:xfrm>
          <a:off x="0" y="0"/>
          <a:ext cx="0" cy="0"/>
          <a:chOff x="0" y="0"/>
          <a:chExt cx="0" cy="0"/>
        </a:xfrm>
      </p:grpSpPr>
      <p:sp>
        <p:nvSpPr>
          <p:cNvPr id="7" name="Рисунок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ru-RU" noProof="0" dirty="0"/>
              <a:t>Вставьте или перетащите свое фото</a:t>
            </a:r>
          </a:p>
        </p:txBody>
      </p:sp>
      <p:sp>
        <p:nvSpPr>
          <p:cNvPr id="4" name="Нижний колонтитул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ru-RU" noProof="0" dirty="0"/>
              <a:t>Добавить нижний колонтитул</a:t>
            </a:r>
          </a:p>
        </p:txBody>
      </p:sp>
      <p:sp>
        <p:nvSpPr>
          <p:cNvPr id="2" name="Номер слайда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ru-RU" noProof="0" smtClean="0"/>
              <a:pPr/>
              <a:t>‹#›</a:t>
            </a:fld>
            <a:endParaRPr lang="ru-RU" noProof="0" dirty="0"/>
          </a:p>
        </p:txBody>
      </p:sp>
      <p:sp>
        <p:nvSpPr>
          <p:cNvPr id="6" name="Заголовок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ru-RU" noProof="0" dirty="0"/>
              <a:t>Введите подпись</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5" name="Прямоугольник: Скругленные углы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9" name="Прямоугольник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15" name="Прямоугольник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ru-RU" noProof="0" dirty="0"/>
              <a:t>Щелкните, чтобы изменить заголовок</a:t>
            </a:r>
          </a:p>
        </p:txBody>
      </p:sp>
      <p:sp>
        <p:nvSpPr>
          <p:cNvPr id="3" name="Текст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5" name="Нижний колонтитул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ru-RU" noProof="0" dirty="0"/>
              <a:t>Добавить нижний колонтитул</a:t>
            </a:r>
          </a:p>
        </p:txBody>
      </p:sp>
      <p:sp>
        <p:nvSpPr>
          <p:cNvPr id="6" name="Номер слайда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pPr rtl="0"/>
            <a:fld id="{19B51A1E-902D-48AF-9020-955120F399B6}" type="slidenum">
              <a:rPr lang="ru-RU" noProof="0" smtClean="0"/>
              <a:pPr/>
              <a:t>‹#›</a:t>
            </a:fld>
            <a:endParaRPr lang="ru-RU"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5.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Рисунок 6" descr="Изображение слайда">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25" name="Надпись 24" descr="Акцент слайда для поля заголовка">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ru-RU" dirty="0"/>
          </a:p>
        </p:txBody>
      </p:sp>
      <p:sp>
        <p:nvSpPr>
          <p:cNvPr id="3" name="Заголовок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rtlCol="0"/>
          <a:lstStyle/>
          <a:p>
            <a:pPr rtl="0"/>
            <a:r>
              <a:rPr lang="ru-RU" sz="5000" dirty="0" smtClean="0"/>
              <a:t>Введение</a:t>
            </a:r>
            <a:endParaRPr lang="ru-RU" sz="5000" dirty="0"/>
          </a:p>
        </p:txBody>
      </p:sp>
      <p:sp>
        <p:nvSpPr>
          <p:cNvPr id="4" name="Подзаголовок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rtlCol="0"/>
          <a:lstStyle/>
          <a:p>
            <a:r>
              <a:rPr lang="ru-RU" dirty="0"/>
              <a:t>Методы обработки и распознавания изображений</a:t>
            </a:r>
          </a:p>
        </p:txBody>
      </p:sp>
      <p:sp>
        <p:nvSpPr>
          <p:cNvPr id="20" name="Равнобедренный треугольник 19" descr="Тень на слайде для поля заголовка">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Grp="1" noChangeAspect="1"/>
          </p:cNvPicPr>
          <p:nvPr>
            <p:ph type="pic" sz="quarter" idx="36"/>
          </p:nvPr>
        </p:nvPicPr>
        <p:blipFill>
          <a:blip r:embed="rId2"/>
          <a:srcRect l="23022" r="23022"/>
          <a:stretch>
            <a:fillRect/>
          </a:stretch>
        </p:blipFill>
        <p:spPr>
          <a:xfrm>
            <a:off x="6648450" y="432000"/>
            <a:ext cx="5079206" cy="5760000"/>
          </a:xfrm>
          <a:prstGeom prst="rect">
            <a:avLst/>
          </a:prstGeom>
        </p:spPr>
      </p:pic>
      <p:sp>
        <p:nvSpPr>
          <p:cNvPr id="3" name="Заголовок 2"/>
          <p:cNvSpPr>
            <a:spLocks noGrp="1"/>
          </p:cNvSpPr>
          <p:nvPr>
            <p:ph type="title"/>
          </p:nvPr>
        </p:nvSpPr>
        <p:spPr/>
        <p:txBody>
          <a:bodyPr/>
          <a:lstStyle/>
          <a:p>
            <a:r>
              <a:rPr lang="ru-RU" dirty="0" smtClean="0"/>
              <a:t>Миллионы лет до н.э.</a:t>
            </a:r>
            <a:endParaRPr lang="ru-RU" dirty="0"/>
          </a:p>
        </p:txBody>
      </p:sp>
      <p:sp>
        <p:nvSpPr>
          <p:cNvPr id="5" name="Объект 4"/>
          <p:cNvSpPr>
            <a:spLocks noGrp="1"/>
          </p:cNvSpPr>
          <p:nvPr>
            <p:ph sz="half" idx="1"/>
          </p:nvPr>
        </p:nvSpPr>
        <p:spPr>
          <a:xfrm>
            <a:off x="431999" y="1055715"/>
            <a:ext cx="6016425" cy="5221528"/>
          </a:xfrm>
        </p:spPr>
        <p:txBody>
          <a:bodyPr>
            <a:normAutofit/>
          </a:bodyPr>
          <a:lstStyle/>
          <a:p>
            <a:pPr marL="0" indent="0">
              <a:buNone/>
            </a:pPr>
            <a:r>
              <a:rPr lang="ru-RU" sz="2400" dirty="0"/>
              <a:t>543 миллиона лет назад большую часть нашей планеты составляла вода. Существовало всего несколько видов животных, плавающих в океане, поэтому жизнь тогда была более спокойной. У зверей не было глаз: если еда плавала поблизости — они хватали её, если нет — просто дрейфовали вокруг. Но кое-что потрясающее произошло 540 миллионов лет назад: из исследований окаменелостей учёные обнаружили, что за короткий период времени — 10 миллионов лет — количество видов животных увеличилось в невероятных размерах. От нескольких видов до нескольких сотен тысяч — что же вызвало такие изменения? </a:t>
            </a:r>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10</a:t>
            </a:fld>
            <a:endParaRPr lang="ru-RU" noProof="0" dirty="0"/>
          </a:p>
        </p:txBody>
      </p:sp>
    </p:spTree>
    <p:extLst>
      <p:ext uri="{BB962C8B-B14F-4D97-AF65-F5344CB8AC3E}">
        <p14:creationId xmlns:p14="http://schemas.microsoft.com/office/powerpoint/2010/main" val="3560813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Миллионы лет до н.э.</a:t>
            </a:r>
          </a:p>
        </p:txBody>
      </p:sp>
      <p:sp>
        <p:nvSpPr>
          <p:cNvPr id="5" name="Номер слайда 4"/>
          <p:cNvSpPr>
            <a:spLocks noGrp="1"/>
          </p:cNvSpPr>
          <p:nvPr>
            <p:ph type="sldNum" sz="quarter" idx="33"/>
          </p:nvPr>
        </p:nvSpPr>
        <p:spPr/>
        <p:txBody>
          <a:bodyPr/>
          <a:lstStyle/>
          <a:p>
            <a:pPr rtl="0"/>
            <a:fld id="{19B51A1E-902D-48AF-9020-955120F399B6}" type="slidenum">
              <a:rPr lang="ru-RU" noProof="0" smtClean="0"/>
              <a:pPr rtl="0"/>
              <a:t>11</a:t>
            </a:fld>
            <a:endParaRPr lang="ru-RU" noProof="0" dirty="0"/>
          </a:p>
        </p:txBody>
      </p:sp>
      <p:sp>
        <p:nvSpPr>
          <p:cNvPr id="4" name="Объект 3"/>
          <p:cNvSpPr>
            <a:spLocks noGrp="1"/>
          </p:cNvSpPr>
          <p:nvPr>
            <p:ph idx="1"/>
          </p:nvPr>
        </p:nvSpPr>
        <p:spPr>
          <a:xfrm>
            <a:off x="432000" y="1055716"/>
            <a:ext cx="11328000" cy="5135534"/>
          </a:xfrm>
        </p:spPr>
        <p:txBody>
          <a:bodyPr/>
          <a:lstStyle/>
          <a:p>
            <a:pPr marL="0" indent="0" fontAlgn="base">
              <a:buNone/>
            </a:pPr>
            <a:r>
              <a:rPr lang="ru-RU" sz="3200" dirty="0"/>
              <a:t>В течение долгого времени это была загадка, которую биологи называли эволюционным Большим Взрывом. Но несколько лет назад австралийский зоолог Эндрю Паркер предложил одну из самых убедительных теорий. Из исследований ископаемых он обнаружил, что в этот период у животных впервые появились глаза, и, благодаря развитию зрения, началась фаза стремительного видообразования. У тех, кто научился видеть, жизнь стала намного активнее. Хищники преследовали добычу, а добыча старалась убежать от хищников. Чтобы сохранить свой вид, животные должны были развиваться очень быстро. Это и послужило толчком к эволюции.</a:t>
            </a:r>
          </a:p>
        </p:txBody>
      </p:sp>
    </p:spTree>
    <p:extLst>
      <p:ext uri="{BB962C8B-B14F-4D97-AF65-F5344CB8AC3E}">
        <p14:creationId xmlns:p14="http://schemas.microsoft.com/office/powerpoint/2010/main" val="27880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Миллионы лет до н.э.</a:t>
            </a:r>
          </a:p>
        </p:txBody>
      </p:sp>
      <p:sp>
        <p:nvSpPr>
          <p:cNvPr id="5" name="Номер слайда 4"/>
          <p:cNvSpPr>
            <a:spLocks noGrp="1"/>
          </p:cNvSpPr>
          <p:nvPr>
            <p:ph type="sldNum" sz="quarter" idx="33"/>
          </p:nvPr>
        </p:nvSpPr>
        <p:spPr/>
        <p:txBody>
          <a:bodyPr/>
          <a:lstStyle/>
          <a:p>
            <a:pPr rtl="0"/>
            <a:fld id="{19B51A1E-902D-48AF-9020-955120F399B6}" type="slidenum">
              <a:rPr lang="ru-RU" noProof="0" smtClean="0"/>
              <a:pPr rtl="0"/>
              <a:t>12</a:t>
            </a:fld>
            <a:endParaRPr lang="ru-RU" noProof="0" dirty="0"/>
          </a:p>
        </p:txBody>
      </p:sp>
      <p:sp>
        <p:nvSpPr>
          <p:cNvPr id="4" name="Объект 3"/>
          <p:cNvSpPr>
            <a:spLocks noGrp="1"/>
          </p:cNvSpPr>
          <p:nvPr>
            <p:ph idx="1"/>
          </p:nvPr>
        </p:nvSpPr>
        <p:spPr>
          <a:xfrm>
            <a:off x="432000" y="1055716"/>
            <a:ext cx="11328000" cy="5135534"/>
          </a:xfrm>
        </p:spPr>
        <p:txBody>
          <a:bodyPr/>
          <a:lstStyle/>
          <a:p>
            <a:pPr marL="0" indent="0" fontAlgn="base">
              <a:buNone/>
            </a:pPr>
            <a:r>
              <a:rPr lang="ru-RU" sz="3200" dirty="0"/>
              <a:t>В человеческом мозге почти 50% нейронов участвуют в визуальной обработке. Это самая большая сенсорная система, которая позволяет нам выживать, работать, двигаться, управлять вещами, общаться, развлекаться и многое другое. Зрение сыграло большую роль в развитии животных и людей.</a:t>
            </a:r>
          </a:p>
        </p:txBody>
      </p:sp>
    </p:spTree>
    <p:extLst>
      <p:ext uri="{BB962C8B-B14F-4D97-AF65-F5344CB8AC3E}">
        <p14:creationId xmlns:p14="http://schemas.microsoft.com/office/powerpoint/2010/main" val="1865187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smtClean="0"/>
              <a:t>Ренессанс</a:t>
            </a:r>
            <a:endParaRPr lang="ru-RU" dirty="0"/>
          </a:p>
        </p:txBody>
      </p:sp>
      <p:sp>
        <p:nvSpPr>
          <p:cNvPr id="5" name="Объект 4"/>
          <p:cNvSpPr>
            <a:spLocks noGrp="1"/>
          </p:cNvSpPr>
          <p:nvPr>
            <p:ph sz="half" idx="1"/>
          </p:nvPr>
        </p:nvSpPr>
        <p:spPr>
          <a:xfrm>
            <a:off x="431999" y="1055715"/>
            <a:ext cx="7235626" cy="5221528"/>
          </a:xfrm>
        </p:spPr>
        <p:txBody>
          <a:bodyPr>
            <a:normAutofit/>
          </a:bodyPr>
          <a:lstStyle/>
          <a:p>
            <a:pPr marL="0" indent="0">
              <a:buNone/>
            </a:pPr>
            <a:r>
              <a:rPr lang="ru-RU" sz="2600" dirty="0" smtClean="0"/>
              <a:t>Самый </a:t>
            </a:r>
            <a:r>
              <a:rPr lang="ru-RU" sz="2600" dirty="0"/>
              <a:t>первый известный нам пример фотоаппарата появился в 1600-е годы в эпоху Возрождения — камера Обскура. Принцип её работы очень похож на первые появившиеся у животных глаза. Это была коробка с небольшим отверстием, собирающим свет на панели (матовом стекле или тонкой белой бумаге) в задней части камеры. В результате получается перевёрнутая проекция изображения. </a:t>
            </a:r>
          </a:p>
          <a:p>
            <a:pPr marL="0" indent="0">
              <a:buNone/>
            </a:pPr>
            <a:r>
              <a:rPr lang="ru-RU" sz="2600" dirty="0" smtClean="0"/>
              <a:t>С </a:t>
            </a:r>
            <a:r>
              <a:rPr lang="ru-RU" sz="2600" dirty="0"/>
              <a:t>тех пор разработка фотоаппаратов продвинулась достаточно далеко, и сегодня камеры — одно из самых популярных устройств, которым люди пользуются на своих смартфонах. </a:t>
            </a:r>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13</a:t>
            </a:fld>
            <a:endParaRPr lang="ru-RU" noProof="0" dirty="0"/>
          </a:p>
        </p:txBody>
      </p:sp>
      <p:pic>
        <p:nvPicPr>
          <p:cNvPr id="2054" name="Picture 6" descr="Не может быть! Ян Вермеер и камера обскура., фото №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3140" y="1055715"/>
            <a:ext cx="342900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379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smtClean="0"/>
              <a:t>Ренессанс</a:t>
            </a:r>
            <a:endParaRPr lang="ru-RU" dirty="0"/>
          </a:p>
        </p:txBody>
      </p:sp>
      <p:sp>
        <p:nvSpPr>
          <p:cNvPr id="5" name="Объект 4"/>
          <p:cNvSpPr>
            <a:spLocks noGrp="1"/>
          </p:cNvSpPr>
          <p:nvPr>
            <p:ph sz="half" idx="1"/>
          </p:nvPr>
        </p:nvSpPr>
        <p:spPr>
          <a:xfrm>
            <a:off x="431999" y="1055715"/>
            <a:ext cx="7235626" cy="5221528"/>
          </a:xfrm>
        </p:spPr>
        <p:txBody>
          <a:bodyPr>
            <a:normAutofit/>
          </a:bodyPr>
          <a:lstStyle/>
          <a:p>
            <a:pPr marL="0" indent="0">
              <a:buNone/>
            </a:pPr>
            <a:r>
              <a:rPr lang="ru-RU" sz="2600" dirty="0"/>
              <a:t>В истории искусства, Ян Вермеер является почти столь же таинственной и непостижимой фигурой, как Уильям Шекспир в литературе. Принятый в местную голландскую гильдию художников в 1653 году в возрасте всего 21 года, Вермеер ранее не значился в учениках ни у одного художника. Тем не менее, он сразу же начинает писать шедевры в невероятной, фотографически точной манере</a:t>
            </a:r>
            <a:r>
              <a:rPr lang="ru-RU" sz="2600" dirty="0" smtClean="0"/>
              <a:t>.</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14</a:t>
            </a:fld>
            <a:endParaRPr lang="ru-RU" noProof="0" dirty="0"/>
          </a:p>
        </p:txBody>
      </p:sp>
      <p:pic>
        <p:nvPicPr>
          <p:cNvPr id="2054" name="Picture 6" descr="Не может быть! Ян Вермеер и камера обскура., фото №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3140" y="1055715"/>
            <a:ext cx="342900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3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smtClean="0"/>
              <a:t>Ренессанс</a:t>
            </a:r>
            <a:endParaRPr lang="ru-RU" dirty="0"/>
          </a:p>
        </p:txBody>
      </p:sp>
      <p:sp>
        <p:nvSpPr>
          <p:cNvPr id="5" name="Объект 4"/>
          <p:cNvSpPr>
            <a:spLocks noGrp="1"/>
          </p:cNvSpPr>
          <p:nvPr>
            <p:ph sz="half" idx="1"/>
          </p:nvPr>
        </p:nvSpPr>
        <p:spPr>
          <a:xfrm>
            <a:off x="431999" y="1055715"/>
            <a:ext cx="7235626" cy="5221528"/>
          </a:xfrm>
        </p:spPr>
        <p:txBody>
          <a:bodyPr>
            <a:normAutofit/>
          </a:bodyPr>
          <a:lstStyle/>
          <a:p>
            <a:pPr marL="0" indent="0">
              <a:buNone/>
            </a:pPr>
            <a:r>
              <a:rPr lang="ru-RU" sz="2600" dirty="0"/>
              <a:t>Наполненные светом, идеально выстроенные интерьеры на полотнах Яна Вермеера заставляют учёных размышлять об использовании им специальных технических приспособлений для достоверной передачи перспективы и пространственной глубины.</a:t>
            </a:r>
          </a:p>
          <a:p>
            <a:pPr marL="0" indent="0">
              <a:buNone/>
            </a:pPr>
            <a:r>
              <a:rPr lang="ru-RU" sz="2600" dirty="0" smtClean="0"/>
              <a:t>Не </a:t>
            </a:r>
            <a:r>
              <a:rPr lang="ru-RU" sz="2600" dirty="0"/>
              <a:t>сохранилось источников, доподлинно указывающих на творческий метод Вермеера. Среди исследователей существует предположение о том, что он использовал камеру-обскуру – оптическое устройство, позволяющее получать проекцию изображения на плоскости.</a:t>
            </a:r>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15</a:t>
            </a:fld>
            <a:endParaRPr lang="ru-RU" noProof="0" dirty="0"/>
          </a:p>
        </p:txBody>
      </p:sp>
      <p:pic>
        <p:nvPicPr>
          <p:cNvPr id="3074" name="Picture 2" descr="https://cs3.livemaster.ru/zhurnalfoto/6/4/4/1401200132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669" y="864000"/>
            <a:ext cx="3665943" cy="504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66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smtClean="0"/>
              <a:t>Ренессанс</a:t>
            </a:r>
            <a:endParaRPr lang="ru-RU" dirty="0"/>
          </a:p>
        </p:txBody>
      </p:sp>
      <p:sp>
        <p:nvSpPr>
          <p:cNvPr id="5" name="Объект 4"/>
          <p:cNvSpPr>
            <a:spLocks noGrp="1"/>
          </p:cNvSpPr>
          <p:nvPr>
            <p:ph sz="half" idx="1"/>
          </p:nvPr>
        </p:nvSpPr>
        <p:spPr>
          <a:xfrm>
            <a:off x="431999" y="1055715"/>
            <a:ext cx="7235626" cy="5221528"/>
          </a:xfrm>
        </p:spPr>
        <p:txBody>
          <a:bodyPr>
            <a:normAutofit/>
          </a:bodyPr>
          <a:lstStyle/>
          <a:p>
            <a:pPr marL="0" indent="0">
              <a:buNone/>
            </a:pPr>
            <a:r>
              <a:rPr lang="ru-RU" sz="2600" dirty="0" smtClean="0"/>
              <a:t>Так</a:t>
            </a:r>
            <a:r>
              <a:rPr lang="ru-RU" sz="2600" dirty="0"/>
              <a:t>, уже в конце 19 в. американский график Дж. </a:t>
            </a:r>
            <a:r>
              <a:rPr lang="ru-RU" sz="2600" dirty="0" err="1"/>
              <a:t>Пеннелл</a:t>
            </a:r>
            <a:r>
              <a:rPr lang="ru-RU" sz="2600" dirty="0"/>
              <a:t>, отмечая крупный масштаб фигуры на переднем плане в картине «Офицер и смеющаяся девушка», предположил, что Вермеер применял некий оптический прибор, в 20 в. эту гипотезу развивали А. Х. Мэр, Л. </a:t>
            </a:r>
            <a:r>
              <a:rPr lang="ru-RU" sz="2600" dirty="0" err="1"/>
              <a:t>Гауинг</a:t>
            </a:r>
            <a:r>
              <a:rPr lang="ru-RU" sz="2600" dirty="0"/>
              <a:t>, П. Т. А. </a:t>
            </a:r>
            <a:r>
              <a:rPr lang="ru-RU" sz="2600" dirty="0" err="1"/>
              <a:t>Свилленс</a:t>
            </a:r>
            <a:r>
              <a:rPr lang="ru-RU" sz="2600" dirty="0"/>
              <a:t>, Д. </a:t>
            </a:r>
            <a:r>
              <a:rPr lang="ru-RU" sz="2600" dirty="0" err="1"/>
              <a:t>Финк</a:t>
            </a:r>
            <a:r>
              <a:rPr lang="ru-RU" sz="2600" dirty="0"/>
              <a:t>, А. А. Миллс. На верность этой гипотезы указывает высокая точность и аккуратность построения перспективы: линии соединяются в единой точке схода, которая, зачастую, играет и сюжетно значимую роль (в «Искусстве живописи» она – на руке Музы, держащей медную трубу, а в картине «Женщина с весами» – там, где героиня держит весы).</a:t>
            </a:r>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16</a:t>
            </a:fld>
            <a:endParaRPr lang="ru-RU" noProof="0" dirty="0"/>
          </a:p>
        </p:txBody>
      </p:sp>
      <p:pic>
        <p:nvPicPr>
          <p:cNvPr id="8" name="Рисунок 7"/>
          <p:cNvPicPr>
            <a:picLocks noChangeAspect="1"/>
          </p:cNvPicPr>
          <p:nvPr/>
        </p:nvPicPr>
        <p:blipFill>
          <a:blip r:embed="rId2"/>
          <a:stretch>
            <a:fillRect/>
          </a:stretch>
        </p:blipFill>
        <p:spPr>
          <a:xfrm>
            <a:off x="7811108" y="1055715"/>
            <a:ext cx="3773064" cy="4256488"/>
          </a:xfrm>
          <a:prstGeom prst="rect">
            <a:avLst/>
          </a:prstGeom>
        </p:spPr>
      </p:pic>
    </p:spTree>
    <p:extLst>
      <p:ext uri="{BB962C8B-B14F-4D97-AF65-F5344CB8AC3E}">
        <p14:creationId xmlns:p14="http://schemas.microsoft.com/office/powerpoint/2010/main" val="1944357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smtClean="0"/>
              <a:t>Ренессанс</a:t>
            </a:r>
            <a:endParaRPr lang="ru-RU" dirty="0"/>
          </a:p>
        </p:txBody>
      </p:sp>
      <p:sp>
        <p:nvSpPr>
          <p:cNvPr id="5" name="Объект 4"/>
          <p:cNvSpPr>
            <a:spLocks noGrp="1"/>
          </p:cNvSpPr>
          <p:nvPr>
            <p:ph sz="half" idx="1"/>
          </p:nvPr>
        </p:nvSpPr>
        <p:spPr>
          <a:xfrm>
            <a:off x="431999" y="1055715"/>
            <a:ext cx="11081128" cy="5221528"/>
          </a:xfrm>
        </p:spPr>
        <p:txBody>
          <a:bodyPr>
            <a:normAutofit/>
          </a:bodyPr>
          <a:lstStyle/>
          <a:p>
            <a:pPr marL="0" indent="0">
              <a:buNone/>
            </a:pPr>
            <a:r>
              <a:rPr lang="ru-RU" sz="2600" dirty="0"/>
              <a:t>Анализ </a:t>
            </a:r>
            <a:r>
              <a:rPr lang="ru-RU" sz="2600" dirty="0" err="1"/>
              <a:t>вермееровской</a:t>
            </a:r>
            <a:r>
              <a:rPr lang="ru-RU" sz="2600" dirty="0"/>
              <a:t> камеры-обскуры с оптическими реконструкциями и детальными математическими вычислениями предложил архитектор Ф. </a:t>
            </a:r>
            <a:r>
              <a:rPr lang="ru-RU" sz="2600" dirty="0" err="1"/>
              <a:t>Стедман</a:t>
            </a:r>
            <a:r>
              <a:rPr lang="ru-RU" sz="2600" dirty="0"/>
              <a:t> (</a:t>
            </a:r>
            <a:r>
              <a:rPr lang="ru-RU" sz="2600" dirty="0" err="1"/>
              <a:t>Steadman</a:t>
            </a:r>
            <a:r>
              <a:rPr lang="ru-RU" sz="2600" dirty="0"/>
              <a:t> P. </a:t>
            </a:r>
            <a:r>
              <a:rPr lang="ru-RU" sz="2600" dirty="0" err="1"/>
              <a:t>Vermeer's</a:t>
            </a:r>
            <a:r>
              <a:rPr lang="ru-RU" sz="2600" dirty="0"/>
              <a:t> </a:t>
            </a:r>
            <a:r>
              <a:rPr lang="ru-RU" sz="2600" dirty="0" err="1"/>
              <a:t>camera</a:t>
            </a:r>
            <a:r>
              <a:rPr lang="ru-RU" sz="2600" dirty="0"/>
              <a:t> : </a:t>
            </a:r>
            <a:r>
              <a:rPr lang="ru-RU" sz="2600" dirty="0" err="1"/>
              <a:t>uncovering</a:t>
            </a:r>
            <a:r>
              <a:rPr lang="ru-RU" sz="2600" dirty="0"/>
              <a:t> </a:t>
            </a:r>
            <a:r>
              <a:rPr lang="ru-RU" sz="2600" dirty="0" err="1"/>
              <a:t>the</a:t>
            </a:r>
            <a:r>
              <a:rPr lang="ru-RU" sz="2600" dirty="0"/>
              <a:t> </a:t>
            </a:r>
            <a:r>
              <a:rPr lang="ru-RU" sz="2600" dirty="0" err="1"/>
              <a:t>truth</a:t>
            </a:r>
            <a:r>
              <a:rPr lang="ru-RU" sz="2600" dirty="0"/>
              <a:t> </a:t>
            </a:r>
            <a:r>
              <a:rPr lang="ru-RU" sz="2600" dirty="0" err="1"/>
              <a:t>behind</a:t>
            </a:r>
            <a:r>
              <a:rPr lang="ru-RU" sz="2600" dirty="0"/>
              <a:t> </a:t>
            </a:r>
            <a:r>
              <a:rPr lang="ru-RU" sz="2600" dirty="0" err="1"/>
              <a:t>the</a:t>
            </a:r>
            <a:r>
              <a:rPr lang="ru-RU" sz="2600" dirty="0"/>
              <a:t> </a:t>
            </a:r>
            <a:r>
              <a:rPr lang="ru-RU" sz="2600" dirty="0" err="1"/>
              <a:t>masterpieces</a:t>
            </a:r>
            <a:r>
              <a:rPr lang="ru-RU" sz="2600" dirty="0"/>
              <a:t>. </a:t>
            </a:r>
            <a:r>
              <a:rPr lang="ru-RU" sz="2600" dirty="0" err="1"/>
              <a:t>Oxford</a:t>
            </a:r>
            <a:r>
              <a:rPr lang="ru-RU" sz="2600" dirty="0"/>
              <a:t>, 2002). Он предполагает, что художник мог использовать стационарную камеру в виде небольшого закрытого помещения, где размещался сам, а изображение через линзу в одной из стен проецировалось на противоположную (в пользу этого довода говорит то, что действие многих картин происходит в одном и том же интерьере, написаны они с одной и той же точки, и их одинаковый формат соответствует размеру проекции, получаемой на стене такой камеры). Другой тип прибора, который мог использовать художник, – портативная камера-обскура в виде небольшого ящика.</a:t>
            </a:r>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17</a:t>
            </a:fld>
            <a:endParaRPr lang="ru-RU" noProof="0" dirty="0"/>
          </a:p>
        </p:txBody>
      </p:sp>
    </p:spTree>
    <p:extLst>
      <p:ext uri="{BB962C8B-B14F-4D97-AF65-F5344CB8AC3E}">
        <p14:creationId xmlns:p14="http://schemas.microsoft.com/office/powerpoint/2010/main" val="107528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smtClean="0"/>
              <a:t>Ренессанс</a:t>
            </a:r>
            <a:endParaRPr lang="ru-RU" dirty="0"/>
          </a:p>
        </p:txBody>
      </p:sp>
      <p:sp>
        <p:nvSpPr>
          <p:cNvPr id="5" name="Объект 4"/>
          <p:cNvSpPr>
            <a:spLocks noGrp="1"/>
          </p:cNvSpPr>
          <p:nvPr>
            <p:ph sz="half" idx="1"/>
          </p:nvPr>
        </p:nvSpPr>
        <p:spPr>
          <a:xfrm>
            <a:off x="431999" y="1055715"/>
            <a:ext cx="11081128" cy="5221528"/>
          </a:xfrm>
        </p:spPr>
        <p:txBody>
          <a:bodyPr>
            <a:normAutofit/>
          </a:bodyPr>
          <a:lstStyle/>
          <a:p>
            <a:pPr marL="0" indent="0">
              <a:buNone/>
            </a:pPr>
            <a:r>
              <a:rPr lang="ru-RU" sz="2600" dirty="0"/>
              <a:t>В книге Д. </a:t>
            </a:r>
            <a:r>
              <a:rPr lang="ru-RU" sz="2600" dirty="0" err="1"/>
              <a:t>Хокни</a:t>
            </a:r>
            <a:r>
              <a:rPr lang="ru-RU" sz="2600" dirty="0"/>
              <a:t> (</a:t>
            </a:r>
            <a:r>
              <a:rPr lang="ru-RU" sz="2600" dirty="0" err="1"/>
              <a:t>Hockney</a:t>
            </a:r>
            <a:r>
              <a:rPr lang="ru-RU" sz="2600" dirty="0"/>
              <a:t> D. </a:t>
            </a:r>
            <a:r>
              <a:rPr lang="ru-RU" sz="2600" dirty="0" err="1"/>
              <a:t>Secret</a:t>
            </a:r>
            <a:r>
              <a:rPr lang="ru-RU" sz="2600" dirty="0"/>
              <a:t> </a:t>
            </a:r>
            <a:r>
              <a:rPr lang="ru-RU" sz="2600" dirty="0" err="1"/>
              <a:t>knowledge</a:t>
            </a:r>
            <a:r>
              <a:rPr lang="ru-RU" sz="2600" dirty="0"/>
              <a:t> : </a:t>
            </a:r>
            <a:r>
              <a:rPr lang="ru-RU" sz="2600" dirty="0" err="1"/>
              <a:t>rediscovering</a:t>
            </a:r>
            <a:r>
              <a:rPr lang="ru-RU" sz="2600" dirty="0"/>
              <a:t> </a:t>
            </a:r>
            <a:r>
              <a:rPr lang="ru-RU" sz="2600" dirty="0" err="1"/>
              <a:t>the</a:t>
            </a:r>
            <a:r>
              <a:rPr lang="ru-RU" sz="2600" dirty="0"/>
              <a:t> </a:t>
            </a:r>
            <a:r>
              <a:rPr lang="ru-RU" sz="2600" dirty="0" err="1"/>
              <a:t>lost</a:t>
            </a:r>
            <a:r>
              <a:rPr lang="ru-RU" sz="2600" dirty="0"/>
              <a:t> </a:t>
            </a:r>
            <a:r>
              <a:rPr lang="ru-RU" sz="2600" dirty="0" err="1"/>
              <a:t>techniques</a:t>
            </a:r>
            <a:r>
              <a:rPr lang="ru-RU" sz="2600" dirty="0"/>
              <a:t> </a:t>
            </a:r>
            <a:r>
              <a:rPr lang="ru-RU" sz="2600" dirty="0" err="1"/>
              <a:t>of</a:t>
            </a:r>
            <a:r>
              <a:rPr lang="ru-RU" sz="2600" dirty="0"/>
              <a:t> </a:t>
            </a:r>
            <a:r>
              <a:rPr lang="ru-RU" sz="2600" dirty="0" err="1"/>
              <a:t>the</a:t>
            </a:r>
            <a:r>
              <a:rPr lang="ru-RU" sz="2600" dirty="0"/>
              <a:t> </a:t>
            </a:r>
            <a:r>
              <a:rPr lang="ru-RU" sz="2600" dirty="0" err="1"/>
              <a:t>old</a:t>
            </a:r>
            <a:r>
              <a:rPr lang="ru-RU" sz="2600" dirty="0"/>
              <a:t> </a:t>
            </a:r>
            <a:r>
              <a:rPr lang="ru-RU" sz="2600" dirty="0" err="1"/>
              <a:t>masters</a:t>
            </a:r>
            <a:r>
              <a:rPr lang="ru-RU" sz="2600" dirty="0"/>
              <a:t>. </a:t>
            </a:r>
            <a:r>
              <a:rPr lang="ru-RU" sz="2600" dirty="0" err="1"/>
              <a:t>New</a:t>
            </a:r>
            <a:r>
              <a:rPr lang="ru-RU" sz="2600" dirty="0"/>
              <a:t> </a:t>
            </a:r>
            <a:r>
              <a:rPr lang="ru-RU" sz="2600" dirty="0" err="1"/>
              <a:t>York</a:t>
            </a:r>
            <a:r>
              <a:rPr lang="ru-RU" sz="2600" dirty="0"/>
              <a:t>, 2001) притягательность большинства шедевров европейской живописи (включая произведения Вермеера) объяснена использованием их создателями оптических приборов (камеры-обскуры, камеры-</a:t>
            </a:r>
            <a:r>
              <a:rPr lang="ru-RU" sz="2600" dirty="0" err="1"/>
              <a:t>люциды</a:t>
            </a:r>
            <a:r>
              <a:rPr lang="ru-RU" sz="2600" dirty="0"/>
              <a:t>, линз и сферических зеркал). Этот тезис был негативно воспринят специалистами, а многие аргументы автора – опровергнуты (Д. </a:t>
            </a:r>
            <a:r>
              <a:rPr lang="ru-RU" sz="2600" dirty="0" err="1"/>
              <a:t>Сторк</a:t>
            </a:r>
            <a:r>
              <a:rPr lang="ru-RU" sz="2600" dirty="0"/>
              <a:t> и др.).</a:t>
            </a:r>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18</a:t>
            </a:fld>
            <a:endParaRPr lang="ru-RU" noProof="0" dirty="0"/>
          </a:p>
        </p:txBody>
      </p:sp>
    </p:spTree>
    <p:extLst>
      <p:ext uri="{BB962C8B-B14F-4D97-AF65-F5344CB8AC3E}">
        <p14:creationId xmlns:p14="http://schemas.microsoft.com/office/powerpoint/2010/main" val="1702396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smtClean="0"/>
              <a:t>Ренессанс</a:t>
            </a:r>
            <a:endParaRPr lang="ru-RU" dirty="0"/>
          </a:p>
        </p:txBody>
      </p:sp>
      <p:sp>
        <p:nvSpPr>
          <p:cNvPr id="5" name="Объект 4"/>
          <p:cNvSpPr>
            <a:spLocks noGrp="1"/>
          </p:cNvSpPr>
          <p:nvPr>
            <p:ph sz="half" idx="1"/>
          </p:nvPr>
        </p:nvSpPr>
        <p:spPr>
          <a:xfrm>
            <a:off x="431999" y="1055715"/>
            <a:ext cx="11081128" cy="5221528"/>
          </a:xfrm>
        </p:spPr>
        <p:txBody>
          <a:bodyPr>
            <a:normAutofit/>
          </a:bodyPr>
          <a:lstStyle/>
          <a:p>
            <a:pPr marL="0" indent="0">
              <a:buNone/>
            </a:pPr>
            <a:r>
              <a:rPr lang="ru-RU" sz="2600" dirty="0"/>
              <a:t>Ряд крупных учёных (А. </a:t>
            </a:r>
            <a:r>
              <a:rPr lang="ru-RU" sz="2600" dirty="0" err="1"/>
              <a:t>Уилок</a:t>
            </a:r>
            <a:r>
              <a:rPr lang="ru-RU" sz="2600" dirty="0"/>
              <a:t>, У. </a:t>
            </a:r>
            <a:r>
              <a:rPr lang="ru-RU" sz="2600" dirty="0" err="1"/>
              <a:t>Лидтке</a:t>
            </a:r>
            <a:r>
              <a:rPr lang="ru-RU" sz="2600" dirty="0"/>
              <a:t>, П. Т. А. </a:t>
            </a:r>
            <a:r>
              <a:rPr lang="ru-RU" sz="2600" dirty="0" err="1"/>
              <a:t>Свилленс</a:t>
            </a:r>
            <a:r>
              <a:rPr lang="ru-RU" sz="2600" dirty="0"/>
              <a:t>, М. </a:t>
            </a:r>
            <a:r>
              <a:rPr lang="ru-RU" sz="2600" dirty="0" err="1"/>
              <a:t>Кемп</a:t>
            </a:r>
            <a:r>
              <a:rPr lang="ru-RU" sz="2600" dirty="0"/>
              <a:t>, М. </a:t>
            </a:r>
            <a:r>
              <a:rPr lang="ru-RU" sz="2600" dirty="0" err="1"/>
              <a:t>Уэстерман</a:t>
            </a:r>
            <a:r>
              <a:rPr lang="ru-RU" sz="2600" dirty="0"/>
              <a:t>) указывают на нехарактерные для изображений, полученных с помощью камеры-обскуры, детали произведений Вермеера: расположение световых бликов не соответствует тому, где бы они находились в полученном через линзу изображении, пространственная глубина интерьеров была бы намного меньше, нет и характерного для этого прибора зеркально перевёрнутого (слева направо) изображения. В посмертной описи имущества Вермеера тоже не упоминается никакое оптическое приспособление. Научно-практические эксперименты (например, Д. </a:t>
            </a:r>
            <a:r>
              <a:rPr lang="ru-RU" sz="2600" dirty="0" err="1"/>
              <a:t>Финк</a:t>
            </a:r>
            <a:r>
              <a:rPr lang="ru-RU" sz="2600" dirty="0"/>
              <a:t>, 1971; К. Вирт и Т. </a:t>
            </a:r>
            <a:r>
              <a:rPr lang="ru-RU" sz="2600" dirty="0" err="1"/>
              <a:t>Коквит</a:t>
            </a:r>
            <a:r>
              <a:rPr lang="ru-RU" sz="2600" dirty="0"/>
              <a:t>, 2006, Т. </a:t>
            </a:r>
            <a:r>
              <a:rPr lang="ru-RU" sz="2600" dirty="0" err="1"/>
              <a:t>Дженисон</a:t>
            </a:r>
            <a:r>
              <a:rPr lang="ru-RU" sz="2600" dirty="0"/>
              <a:t>, см. фильм «Вермеер Тима», режиссёр </a:t>
            </a:r>
            <a:r>
              <a:rPr lang="ru-RU" sz="2600" dirty="0" err="1"/>
              <a:t>Теллер</a:t>
            </a:r>
            <a:r>
              <a:rPr lang="ru-RU" sz="2600" dirty="0"/>
              <a:t>, 2013) также столкнулись с ограничениями камеры-обскуры. На 2020 г. большинство исследователей согласны, что работы Вермеера могли быть результатом синтеза использования камеры-обскуры (её эстетических эффектов) и собственного художественного метода.</a:t>
            </a:r>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19</a:t>
            </a:fld>
            <a:endParaRPr lang="ru-RU" noProof="0" dirty="0"/>
          </a:p>
        </p:txBody>
      </p:sp>
    </p:spTree>
    <p:extLst>
      <p:ext uri="{BB962C8B-B14F-4D97-AF65-F5344CB8AC3E}">
        <p14:creationId xmlns:p14="http://schemas.microsoft.com/office/powerpoint/2010/main" val="318320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rtl="0"/>
            <a:r>
              <a:rPr lang="ru-RU" dirty="0"/>
              <a:t>О </a:t>
            </a:r>
            <a:r>
              <a:rPr lang="ru-RU" dirty="0" smtClean="0"/>
              <a:t>себе</a:t>
            </a:r>
            <a:endParaRPr lang="ru-RU" dirty="0"/>
          </a:p>
        </p:txBody>
      </p:sp>
      <p:sp>
        <p:nvSpPr>
          <p:cNvPr id="4" name="Объект 3">
            <a:extLst>
              <a:ext uri="{FF2B5EF4-FFF2-40B4-BE49-F238E27FC236}">
                <a16:creationId xmlns:a16="http://schemas.microsoft.com/office/drawing/2014/main" id="{D355C61F-C8F1-4977-8E1F-F16C0D9EA88C}"/>
              </a:ext>
            </a:extLst>
          </p:cNvPr>
          <p:cNvSpPr>
            <a:spLocks noGrp="1"/>
          </p:cNvSpPr>
          <p:nvPr>
            <p:ph sz="half" idx="1"/>
          </p:nvPr>
        </p:nvSpPr>
        <p:spPr>
          <a:xfrm>
            <a:off x="431999" y="946734"/>
            <a:ext cx="6058727" cy="5503941"/>
          </a:xfrm>
        </p:spPr>
        <p:txBody>
          <a:bodyPr rtlCol="0"/>
          <a:lstStyle/>
          <a:p>
            <a:pPr marL="514350" indent="-514350">
              <a:buFont typeface="+mj-lt"/>
              <a:buAutoNum type="arabicPeriod"/>
            </a:pPr>
            <a:r>
              <a:rPr lang="ru-RU" sz="2600" dirty="0"/>
              <a:t>Автор онлайн-курсов по ИИ для платформы НТИ 2035</a:t>
            </a:r>
            <a:r>
              <a:rPr lang="ru-RU" sz="2600" dirty="0" smtClean="0"/>
              <a:t>.</a:t>
            </a:r>
          </a:p>
          <a:p>
            <a:pPr marL="514350" indent="-514350">
              <a:buFont typeface="+mj-lt"/>
              <a:buAutoNum type="arabicPeriod"/>
            </a:pPr>
            <a:r>
              <a:rPr lang="ru-RU" sz="2600" dirty="0" smtClean="0"/>
              <a:t>Автор </a:t>
            </a:r>
            <a:r>
              <a:rPr lang="ru-RU" sz="2600" dirty="0"/>
              <a:t>онлайн-курсов по ИИ и </a:t>
            </a:r>
            <a:r>
              <a:rPr lang="en-US" sz="2600" dirty="0"/>
              <a:t>ML</a:t>
            </a:r>
            <a:r>
              <a:rPr lang="ru-RU" sz="2600" dirty="0"/>
              <a:t>, реализуемых в рамках федерального проекта «Цифровые кафедры</a:t>
            </a:r>
            <a:r>
              <a:rPr lang="ru-RU" sz="2600" dirty="0" smtClean="0"/>
              <a:t>».</a:t>
            </a:r>
          </a:p>
          <a:p>
            <a:pPr marL="514350" indent="-514350">
              <a:buFont typeface="+mj-lt"/>
              <a:buAutoNum type="arabicPeriod"/>
            </a:pPr>
            <a:r>
              <a:rPr lang="ru-RU" sz="2600" dirty="0" smtClean="0"/>
              <a:t>Эксперт </a:t>
            </a:r>
            <a:r>
              <a:rPr lang="ru-RU" sz="2600" dirty="0"/>
              <a:t>на мероприятиях </a:t>
            </a:r>
            <a:r>
              <a:rPr lang="en-US" sz="2600" dirty="0"/>
              <a:t>AI Journey</a:t>
            </a:r>
            <a:r>
              <a:rPr lang="ru-RU" sz="2600" dirty="0"/>
              <a:t> (Сбер</a:t>
            </a:r>
            <a:r>
              <a:rPr lang="ru-RU" sz="2600" dirty="0" smtClean="0"/>
              <a:t>).</a:t>
            </a:r>
          </a:p>
          <a:p>
            <a:pPr marL="514350" indent="-514350">
              <a:buFont typeface="+mj-lt"/>
              <a:buAutoNum type="arabicPeriod"/>
            </a:pPr>
            <a:r>
              <a:rPr lang="ru-RU" sz="2600" dirty="0" smtClean="0"/>
              <a:t>Эксперт </a:t>
            </a:r>
            <a:r>
              <a:rPr lang="ru-RU" sz="2600" dirty="0"/>
              <a:t>на проекте «Цифровой прорыв. Сезон искусственный интеллект» АНО «Россия страна возможностей</a:t>
            </a:r>
            <a:r>
              <a:rPr lang="ru-RU" sz="2600" dirty="0" smtClean="0"/>
              <a:t>»</a:t>
            </a:r>
          </a:p>
          <a:p>
            <a:pPr marL="514350" indent="-514350">
              <a:buFont typeface="+mj-lt"/>
              <a:buAutoNum type="arabicPeriod"/>
            </a:pPr>
            <a:r>
              <a:rPr lang="ru-RU" sz="2600" dirty="0" smtClean="0"/>
              <a:t>Автор </a:t>
            </a:r>
            <a:r>
              <a:rPr lang="ru-RU" sz="2600" dirty="0"/>
              <a:t>учебных пособий и научных статей по тематике ИИ</a:t>
            </a:r>
          </a:p>
        </p:txBody>
      </p:sp>
      <p:pic>
        <p:nvPicPr>
          <p:cNvPr id="9" name="Рисунок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8329378" y="1008000"/>
            <a:ext cx="2680527" cy="4333769"/>
          </a:xfrm>
        </p:spPr>
      </p:pic>
      <p:sp>
        <p:nvSpPr>
          <p:cNvPr id="15" name="Полилиния 5" descr="Смещенное изображение пустой фигуры">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dirty="0"/>
          </a:p>
        </p:txBody>
      </p:sp>
      <p:sp>
        <p:nvSpPr>
          <p:cNvPr id="16" name="Полилиния 5" descr="Смещенное изображение сплошной фигуры">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dirty="0"/>
          </a:p>
        </p:txBody>
      </p:sp>
      <p:sp>
        <p:nvSpPr>
          <p:cNvPr id="6" name="Номер слайда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ru-RU" smtClean="0"/>
              <a:pPr rtl="0"/>
              <a:t>2</a:t>
            </a:fld>
            <a:endParaRPr lang="ru-RU" dirty="0"/>
          </a:p>
        </p:txBody>
      </p:sp>
    </p:spTree>
    <p:extLst>
      <p:ext uri="{BB962C8B-B14F-4D97-AF65-F5344CB8AC3E}">
        <p14:creationId xmlns:p14="http://schemas.microsoft.com/office/powerpoint/2010/main" val="132974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1950-е</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С развитием биологии люди начали изучать механизм зрения как у человека, так и у животных. Одна из самых значимых работ в этой области, послужившая толчком к развитию компьютерного зрения — исследование </a:t>
            </a:r>
            <a:r>
              <a:rPr lang="ru-RU" sz="2600" dirty="0" err="1"/>
              <a:t>Торстена</a:t>
            </a:r>
            <a:r>
              <a:rPr lang="ru-RU" sz="2600" dirty="0"/>
              <a:t> </a:t>
            </a:r>
            <a:r>
              <a:rPr lang="ru-RU" sz="2600" dirty="0" err="1"/>
              <a:t>Визеля</a:t>
            </a:r>
            <a:r>
              <a:rPr lang="ru-RU" sz="2600" dirty="0"/>
              <a:t> и Дэвида </a:t>
            </a:r>
            <a:r>
              <a:rPr lang="ru-RU" sz="2600" dirty="0" err="1"/>
              <a:t>Хьюбела</a:t>
            </a:r>
            <a:r>
              <a:rPr lang="ru-RU" sz="2600" dirty="0"/>
              <a:t> в области электрофизиологии. В 50-х и 60-х годах прошлого века они искали ответ на вопрос: «Как устроен механизм визуальной обработки приматов и млекопитающих» Для изучения они выбрали мозг кошки, более-менее похожий на человеческий с точки зрения обработки визуальных данных.  Учёные подсоединили электроды к затылочной части, где располагается область зрительной зоны, и наблюдали, как нейроны реагируют на электрические стимулы. Оказалось, что за восприятие визуальной информации отвечает множество типов клеток, и одни из самых важных — те, что реагируют на смещение краёв при движении предметов. Так исследователи смогли найти связь определённых нейронов зрительной зоны коры головного мозга с конкретным местом зрительного поля. </a:t>
            </a:r>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20</a:t>
            </a:fld>
            <a:endParaRPr lang="ru-RU" noProof="0" dirty="0"/>
          </a:p>
        </p:txBody>
      </p:sp>
    </p:spTree>
    <p:extLst>
      <p:ext uri="{BB962C8B-B14F-4D97-AF65-F5344CB8AC3E}">
        <p14:creationId xmlns:p14="http://schemas.microsoft.com/office/powerpoint/2010/main" val="3520182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1950-е</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Дэвид </a:t>
            </a:r>
            <a:r>
              <a:rPr lang="ru-RU" sz="2600" dirty="0" err="1"/>
              <a:t>Хьюбел</a:t>
            </a:r>
            <a:r>
              <a:rPr lang="ru-RU" sz="2600" dirty="0"/>
              <a:t> и </a:t>
            </a:r>
            <a:r>
              <a:rPr lang="ru-RU" sz="2600" dirty="0" err="1"/>
              <a:t>Торстен</a:t>
            </a:r>
            <a:r>
              <a:rPr lang="ru-RU" sz="2600" dirty="0"/>
              <a:t> </a:t>
            </a:r>
            <a:r>
              <a:rPr lang="ru-RU" sz="2600" dirty="0" err="1"/>
              <a:t>Визель</a:t>
            </a:r>
            <a:r>
              <a:rPr lang="ru-RU" sz="2600" dirty="0"/>
              <a:t> доказали существование нейронов, специфически реагирующих на изображения и описали основные принципы переработки визуальной информации в нейронных структурах. Ученые в 1981 году получили за свои исследования Нобелевскую премию, а созданная ими модель стала основой для создания искусственных нейронных сетей, предназначенных для распознавания изображений.</a:t>
            </a:r>
          </a:p>
          <a:p>
            <a:pPr marL="0" indent="0">
              <a:buNone/>
            </a:pPr>
            <a:r>
              <a:rPr lang="ru-RU" sz="2600" dirty="0" smtClean="0"/>
              <a:t>Вкратце </a:t>
            </a:r>
            <a:r>
              <a:rPr lang="ru-RU" sz="2600" dirty="0"/>
              <a:t>принцип действия зрительных нейронов, который приводится теперь во всех учебниках, выглядит так. Клетки анализируют и оценивают фрагменты картинки, передают эти данные нейронной сети более высокого уровня, а в мозге уже собирается целостное изображение</a:t>
            </a:r>
            <a:r>
              <a:rPr lang="ru-RU" sz="2600" dirty="0" smtClean="0"/>
              <a:t>.</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21</a:t>
            </a:fld>
            <a:endParaRPr lang="ru-RU" noProof="0" dirty="0"/>
          </a:p>
        </p:txBody>
      </p:sp>
    </p:spTree>
    <p:extLst>
      <p:ext uri="{BB962C8B-B14F-4D97-AF65-F5344CB8AC3E}">
        <p14:creationId xmlns:p14="http://schemas.microsoft.com/office/powerpoint/2010/main" val="784813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smtClean="0"/>
              <a:t>19</a:t>
            </a:r>
            <a:r>
              <a:rPr lang="en-US" b="1" dirty="0" smtClean="0"/>
              <a:t>6</a:t>
            </a:r>
            <a:r>
              <a:rPr lang="ru-RU" b="1" dirty="0" smtClean="0"/>
              <a:t>0-е</a:t>
            </a:r>
            <a:endParaRPr lang="ru-RU" dirty="0"/>
          </a:p>
        </p:txBody>
      </p:sp>
      <p:sp>
        <p:nvSpPr>
          <p:cNvPr id="5" name="Объект 4"/>
          <p:cNvSpPr>
            <a:spLocks noGrp="1"/>
          </p:cNvSpPr>
          <p:nvPr>
            <p:ph sz="half" idx="1"/>
          </p:nvPr>
        </p:nvSpPr>
        <p:spPr>
          <a:xfrm>
            <a:off x="431999" y="1055715"/>
            <a:ext cx="11031252" cy="5221528"/>
          </a:xfrm>
        </p:spPr>
        <p:txBody>
          <a:bodyPr>
            <a:normAutofit fontScale="92500" lnSpcReduction="10000"/>
          </a:bodyPr>
          <a:lstStyle/>
          <a:p>
            <a:pPr marL="0" indent="0">
              <a:buNone/>
            </a:pPr>
            <a:r>
              <a:rPr lang="ru-RU" sz="2600" dirty="0"/>
              <a:t>История компьютерного зрения также началась примерно в начале 60-х годов. Учёный Ларри Робертс опубликовал набор работ “</a:t>
            </a:r>
            <a:r>
              <a:rPr lang="ru-RU" sz="2600" dirty="0" err="1"/>
              <a:t>Block</a:t>
            </a:r>
            <a:r>
              <a:rPr lang="ru-RU" sz="2600" dirty="0"/>
              <a:t> </a:t>
            </a:r>
            <a:r>
              <a:rPr lang="ru-RU" sz="2600" dirty="0" err="1"/>
              <a:t>World</a:t>
            </a:r>
            <a:r>
              <a:rPr lang="ru-RU" sz="2600" dirty="0"/>
              <a:t>”, в которых рассказывалось о восстановлении трёхмерной геометрии простых сцен, состоящих из блоков. </a:t>
            </a:r>
            <a:endParaRPr lang="en-US" sz="2600" dirty="0" smtClean="0"/>
          </a:p>
          <a:p>
            <a:pPr marL="0" indent="0">
              <a:buNone/>
            </a:pPr>
            <a:r>
              <a:rPr lang="ru-RU" sz="2600" dirty="0"/>
              <a:t>В ранних работах Робертса были представлены такие понятия, как определение границ и выделение признаков, которые остаются фундаментальными для компьютерного зрения. Например, в его алгоритмах использовались вычисления градиента для определения границ на изображениях, и этот метод развился в такие методы, как оператор </a:t>
            </a:r>
            <a:r>
              <a:rPr lang="ru-RU" sz="2600" dirty="0" err="1"/>
              <a:t>Собела</a:t>
            </a:r>
            <a:r>
              <a:rPr lang="ru-RU" sz="2600" dirty="0"/>
              <a:t> и </a:t>
            </a:r>
            <a:r>
              <a:rPr lang="ru-RU" sz="2600" dirty="0" err="1"/>
              <a:t>Canny</a:t>
            </a:r>
            <a:r>
              <a:rPr lang="ru-RU" sz="2600" dirty="0"/>
              <a:t> </a:t>
            </a:r>
            <a:r>
              <a:rPr lang="ru-RU" sz="2600" dirty="0" err="1"/>
              <a:t>edge</a:t>
            </a:r>
            <a:r>
              <a:rPr lang="ru-RU" sz="2600" dirty="0"/>
              <a:t> </a:t>
            </a:r>
            <a:r>
              <a:rPr lang="ru-RU" sz="2600" dirty="0" err="1"/>
              <a:t>detector</a:t>
            </a:r>
            <a:r>
              <a:rPr lang="ru-RU" sz="2600" dirty="0"/>
              <a:t>. Его эксперименты со сценами блочного мира также вдохновили на дальнейшие исследования в области распознавания объектов и понимания сцен. Хотя системы Робертса были ограничены контролируемыми средами с базовыми формами, они доказали, что машины могут алгоритмически обрабатывать визуальную информацию. Это открыло двери для практических применений, таких как медицинская визуализация и робототехника, где интерпретация структурированных визуальных данных имела решающее значение.</a:t>
            </a:r>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22</a:t>
            </a:fld>
            <a:endParaRPr lang="ru-RU" noProof="0" dirty="0"/>
          </a:p>
        </p:txBody>
      </p:sp>
    </p:spTree>
    <p:extLst>
      <p:ext uri="{BB962C8B-B14F-4D97-AF65-F5344CB8AC3E}">
        <p14:creationId xmlns:p14="http://schemas.microsoft.com/office/powerpoint/2010/main" val="195157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smtClean="0"/>
              <a:t>19</a:t>
            </a:r>
            <a:r>
              <a:rPr lang="en-US" b="1" dirty="0" smtClean="0"/>
              <a:t>6</a:t>
            </a:r>
            <a:r>
              <a:rPr lang="ru-RU" b="1" dirty="0" smtClean="0"/>
              <a:t>0-е</a:t>
            </a:r>
            <a:endParaRPr lang="ru-RU" dirty="0"/>
          </a:p>
        </p:txBody>
      </p:sp>
      <p:sp>
        <p:nvSpPr>
          <p:cNvPr id="5" name="Объект 4"/>
          <p:cNvSpPr>
            <a:spLocks noGrp="1"/>
          </p:cNvSpPr>
          <p:nvPr>
            <p:ph sz="half" idx="1"/>
          </p:nvPr>
        </p:nvSpPr>
        <p:spPr>
          <a:xfrm>
            <a:off x="431999" y="1055715"/>
            <a:ext cx="11031252" cy="5221528"/>
          </a:xfrm>
        </p:spPr>
        <p:txBody>
          <a:bodyPr>
            <a:normAutofit lnSpcReduction="10000"/>
          </a:bodyPr>
          <a:lstStyle/>
          <a:p>
            <a:pPr marL="0" indent="0">
              <a:buNone/>
            </a:pPr>
            <a:r>
              <a:rPr lang="ru-RU" sz="2600" dirty="0" smtClean="0"/>
              <a:t>В </a:t>
            </a:r>
            <a:r>
              <a:rPr lang="ru-RU" sz="2600" dirty="0"/>
              <a:t>1966 году начался знаменитый проект MIT “</a:t>
            </a:r>
            <a:r>
              <a:rPr lang="ru-RU" sz="2600" dirty="0" err="1"/>
              <a:t>The</a:t>
            </a:r>
            <a:r>
              <a:rPr lang="ru-RU" sz="2600" dirty="0"/>
              <a:t> </a:t>
            </a:r>
            <a:r>
              <a:rPr lang="ru-RU" sz="2600" dirty="0" err="1"/>
              <a:t>Summer</a:t>
            </a:r>
            <a:r>
              <a:rPr lang="ru-RU" sz="2600" dirty="0"/>
              <a:t> </a:t>
            </a:r>
            <a:r>
              <a:rPr lang="ru-RU" sz="2600" dirty="0" err="1"/>
              <a:t>Vision</a:t>
            </a:r>
            <a:r>
              <a:rPr lang="ru-RU" sz="2600" dirty="0"/>
              <a:t> </a:t>
            </a:r>
            <a:r>
              <a:rPr lang="ru-RU" sz="2600" dirty="0" err="1"/>
              <a:t>Project</a:t>
            </a:r>
            <a:r>
              <a:rPr lang="ru-RU" sz="2600" dirty="0"/>
              <a:t>”, цель которого — привлечь сотрудников к разработке визуальной системы. Прошло 50 лет, и область компьютерного зрения превратилась из летнего проекта в поле для тысяч исследований по всему миру. Многие проблемы до сих пор не решены, но эта тема стала одной из самых важных и быстро развивающихся в мире искусственного интеллекта. </a:t>
            </a:r>
            <a:endParaRPr lang="en-US" sz="2600" dirty="0" smtClean="0"/>
          </a:p>
          <a:p>
            <a:pPr marL="0" indent="0">
              <a:buNone/>
            </a:pPr>
            <a:r>
              <a:rPr lang="ru-RU" sz="2800" dirty="0"/>
              <a:t>Основная цель проекта - создать систему программ, которая разделит изображение в </a:t>
            </a:r>
            <a:r>
              <a:rPr lang="ru-RU" sz="2800" dirty="0" err="1"/>
              <a:t>видеосекторе</a:t>
            </a:r>
            <a:r>
              <a:rPr lang="ru-RU" sz="2800" dirty="0"/>
              <a:t> на области, такие как вероятные объекты, вероятные фоновые области и хаос. Мы будем называть эту часть его работы анализом ФИГУРЫ на МЕСТНОСТИ. Это будет невозможно сделать без тщательного анализа формы и свойств поверхности, поэтому анализ ФИГУРЫ на местности на практике неотделим от второй цели - ОПИСАНИЯ РЕГИОНА. Конечной целью является ИДЕНТИФИКАЦИЯ объектов, которая фактически дает названия объектам, сопоставляя их со словарем известных объектов.</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23</a:t>
            </a:fld>
            <a:endParaRPr lang="ru-RU" noProof="0" dirty="0"/>
          </a:p>
        </p:txBody>
      </p:sp>
    </p:spTree>
    <p:extLst>
      <p:ext uri="{BB962C8B-B14F-4D97-AF65-F5344CB8AC3E}">
        <p14:creationId xmlns:p14="http://schemas.microsoft.com/office/powerpoint/2010/main" val="2412079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b="1" dirty="0" smtClean="0"/>
              <a:t>19</a:t>
            </a:r>
            <a:r>
              <a:rPr lang="ru-RU" b="1" dirty="0" smtClean="0"/>
              <a:t>70-е </a:t>
            </a:r>
            <a:r>
              <a:rPr lang="ru-RU" b="1" dirty="0"/>
              <a:t>и </a:t>
            </a:r>
            <a:r>
              <a:rPr lang="en-US" b="1" dirty="0" smtClean="0"/>
              <a:t>19</a:t>
            </a:r>
            <a:r>
              <a:rPr lang="ru-RU" b="1" dirty="0" smtClean="0"/>
              <a:t>80-е</a:t>
            </a:r>
            <a:r>
              <a:rPr lang="ru-RU" b="1" dirty="0"/>
              <a:t> </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Ещё один человек, оказавший влияние на развитие компьютерного зрения — учёный Дэвид </a:t>
            </a:r>
            <a:r>
              <a:rPr lang="ru-RU" sz="2600" dirty="0" err="1"/>
              <a:t>Марр</a:t>
            </a:r>
            <a:r>
              <a:rPr lang="ru-RU" sz="2600" dirty="0"/>
              <a:t> из MIT. В конце 70-х годов он написал книгу </a:t>
            </a:r>
            <a:r>
              <a:rPr lang="ru-RU" sz="2600" dirty="0" err="1"/>
              <a:t>Vision</a:t>
            </a:r>
            <a:r>
              <a:rPr lang="ru-RU" sz="2600" dirty="0"/>
              <a:t>: A </a:t>
            </a:r>
            <a:r>
              <a:rPr lang="ru-RU" sz="2600" dirty="0" err="1"/>
              <a:t>computational</a:t>
            </a:r>
            <a:r>
              <a:rPr lang="ru-RU" sz="2600" dirty="0"/>
              <a:t> </a:t>
            </a:r>
            <a:r>
              <a:rPr lang="ru-RU" sz="2600" dirty="0" err="1"/>
              <a:t>investigation</a:t>
            </a:r>
            <a:r>
              <a:rPr lang="ru-RU" sz="2600" dirty="0"/>
              <a:t> </a:t>
            </a:r>
            <a:r>
              <a:rPr lang="ru-RU" sz="2600" dirty="0" err="1"/>
              <a:t>into</a:t>
            </a:r>
            <a:r>
              <a:rPr lang="ru-RU" sz="2600" dirty="0"/>
              <a:t> </a:t>
            </a:r>
            <a:r>
              <a:rPr lang="ru-RU" sz="2600" dirty="0" err="1"/>
              <a:t>the</a:t>
            </a:r>
            <a:r>
              <a:rPr lang="ru-RU" sz="2600" dirty="0"/>
              <a:t> </a:t>
            </a:r>
            <a:r>
              <a:rPr lang="ru-RU" sz="2600" dirty="0" err="1"/>
              <a:t>human</a:t>
            </a:r>
            <a:r>
              <a:rPr lang="ru-RU" sz="2600" dirty="0"/>
              <a:t> </a:t>
            </a:r>
            <a:r>
              <a:rPr lang="ru-RU" sz="2600" dirty="0" err="1"/>
              <a:t>representation</a:t>
            </a:r>
            <a:r>
              <a:rPr lang="ru-RU" sz="2600" dirty="0"/>
              <a:t> </a:t>
            </a:r>
            <a:r>
              <a:rPr lang="ru-RU" sz="2600" dirty="0" err="1"/>
              <a:t>and</a:t>
            </a:r>
            <a:r>
              <a:rPr lang="ru-RU" sz="2600" dirty="0"/>
              <a:t> </a:t>
            </a:r>
            <a:r>
              <a:rPr lang="ru-RU" sz="2600" dirty="0" err="1"/>
              <a:t>processing</a:t>
            </a:r>
            <a:r>
              <a:rPr lang="ru-RU" sz="2600" dirty="0"/>
              <a:t> </a:t>
            </a:r>
            <a:r>
              <a:rPr lang="ru-RU" sz="2600" dirty="0" err="1"/>
              <a:t>of</a:t>
            </a:r>
            <a:r>
              <a:rPr lang="ru-RU" sz="2600" dirty="0"/>
              <a:t> </a:t>
            </a:r>
            <a:r>
              <a:rPr lang="ru-RU" sz="2600" dirty="0" err="1"/>
              <a:t>visual</a:t>
            </a:r>
            <a:r>
              <a:rPr lang="ru-RU" sz="2600" dirty="0"/>
              <a:t> </a:t>
            </a:r>
            <a:r>
              <a:rPr lang="ru-RU" sz="2600" dirty="0" err="1"/>
              <a:t>information</a:t>
            </a:r>
            <a:r>
              <a:rPr lang="ru-RU" sz="2600" dirty="0"/>
              <a:t>, где рассказал о возможных путях развития и алгоритмах, которые позволят компьютерам распознавать визуальные образы. Также он описал процессы, происходящие во время мыслительной обработки двумерного изображения и воспроизведения его трёхмерного представления. Он разбил их на три этапа: первый называется «начальный набросок», включающий в себя края, линии и границы предметов. Следующий шаг — «2 1/2-D набросок», когда человек начинает обрабатывать поверхности, слои и глубину изображения. Собрав всё воедино, мы можем построить иерархически организованную 3D-модель. Этот идеализированный процесс помог понять, каким образом можно </a:t>
            </a:r>
            <a:r>
              <a:rPr lang="ru-RU" sz="2600" dirty="0" err="1"/>
              <a:t>деконструировать</a:t>
            </a:r>
            <a:r>
              <a:rPr lang="ru-RU" sz="2600" dirty="0"/>
              <a:t> визуальную информацию.</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24</a:t>
            </a:fld>
            <a:endParaRPr lang="ru-RU" noProof="0" dirty="0"/>
          </a:p>
        </p:txBody>
      </p:sp>
    </p:spTree>
    <p:extLst>
      <p:ext uri="{BB962C8B-B14F-4D97-AF65-F5344CB8AC3E}">
        <p14:creationId xmlns:p14="http://schemas.microsoft.com/office/powerpoint/2010/main" val="681606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b="1" dirty="0" smtClean="0"/>
              <a:t>19</a:t>
            </a:r>
            <a:r>
              <a:rPr lang="ru-RU" b="1" dirty="0" smtClean="0"/>
              <a:t>70-е </a:t>
            </a:r>
            <a:r>
              <a:rPr lang="ru-RU" b="1" dirty="0"/>
              <a:t>и </a:t>
            </a:r>
            <a:r>
              <a:rPr lang="en-US" b="1" dirty="0" smtClean="0"/>
              <a:t>19</a:t>
            </a:r>
            <a:r>
              <a:rPr lang="ru-RU" b="1" dirty="0" smtClean="0"/>
              <a:t>80-е</a:t>
            </a:r>
            <a:r>
              <a:rPr lang="ru-RU" b="1" dirty="0"/>
              <a:t> </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Другая основополагающая работа была проделана в 70-х годах, когда исследователи задались вопросом: «Как мы можем выйти за пределы простого блочного мира и начать распознавать или воссоздавать объекты реального мира?». В то время было доступно крайне мало данных, а компьютеры были медленными. Но это не помешало группам учёных из Стэнфорда и SRI предложить две похожие друг на друга идеи, одна из которых называется «обобщённый цилиндр» ("</a:t>
            </a:r>
            <a:r>
              <a:rPr lang="ru-RU" sz="2600" dirty="0" err="1"/>
              <a:t>generalized</a:t>
            </a:r>
            <a:r>
              <a:rPr lang="ru-RU" sz="2600" dirty="0"/>
              <a:t> </a:t>
            </a:r>
            <a:r>
              <a:rPr lang="ru-RU" sz="2600" dirty="0" err="1"/>
              <a:t>cylinder</a:t>
            </a:r>
            <a:r>
              <a:rPr lang="ru-RU" sz="2600" dirty="0"/>
              <a:t>"), а другая — «изобразительная структура» ("</a:t>
            </a:r>
            <a:r>
              <a:rPr lang="ru-RU" sz="2600" dirty="0" err="1"/>
              <a:t>pictorial</a:t>
            </a:r>
            <a:r>
              <a:rPr lang="ru-RU" sz="2600" dirty="0"/>
              <a:t> </a:t>
            </a:r>
            <a:r>
              <a:rPr lang="ru-RU" sz="2600" dirty="0" err="1"/>
              <a:t>structure</a:t>
            </a:r>
            <a:r>
              <a:rPr lang="ru-RU" sz="2600" dirty="0"/>
              <a:t>"). Их суть заключалась в разбиении всех трёхмерных объектов на простые геометрические фигуры. Например, модель человека можно воссоздать с помощью обобщённых цилиндрических форм. </a:t>
            </a:r>
          </a:p>
          <a:p>
            <a:pPr marL="0" indent="0">
              <a:buNone/>
            </a:pPr>
            <a:r>
              <a:rPr lang="ru-RU" sz="2600" dirty="0" smtClean="0"/>
              <a:t>Похожую </a:t>
            </a:r>
            <a:r>
              <a:rPr lang="ru-RU" sz="2600" dirty="0"/>
              <a:t>работу в 80-х годах проделал Дэвид </a:t>
            </a:r>
            <a:r>
              <a:rPr lang="ru-RU" sz="2600" dirty="0" err="1"/>
              <a:t>Лоу</a:t>
            </a:r>
            <a:r>
              <a:rPr lang="ru-RU" sz="2600" dirty="0"/>
              <a:t>, который пытался воссоздать формы предметов, используя комбинации прямых линий.</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25</a:t>
            </a:fld>
            <a:endParaRPr lang="ru-RU" noProof="0" dirty="0"/>
          </a:p>
        </p:txBody>
      </p:sp>
    </p:spTree>
    <p:extLst>
      <p:ext uri="{BB962C8B-B14F-4D97-AF65-F5344CB8AC3E}">
        <p14:creationId xmlns:p14="http://schemas.microsoft.com/office/powerpoint/2010/main" val="3534741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1990-е</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Все эти проекты были достаточно амбициозными для того времени, но остались на уровне примеров. Прогресса с точки зрения решения реальных проблем было немного. Поэтому у исследователей возникла следующая теория: «Если распознавать объекты слишком сложно, возможно, следует сначала выполнить их сегментацию?» Так родилась задача группировки пикселей в </a:t>
            </a:r>
            <a:r>
              <a:rPr lang="ru-RU" sz="2600" dirty="0" smtClean="0"/>
              <a:t>определенной области. </a:t>
            </a:r>
            <a:r>
              <a:rPr lang="ru-RU" sz="2600" dirty="0"/>
              <a:t>Взяв группу пикселей со схожими свойствами, мы сможем определить тип объекта, к которому они относятся — это называется сегментация изображений. Одна из первых работ в этой области принадлежит </a:t>
            </a:r>
            <a:r>
              <a:rPr lang="ru-RU" sz="2600" dirty="0" err="1"/>
              <a:t>Джитендре</a:t>
            </a:r>
            <a:r>
              <a:rPr lang="ru-RU" sz="2600" dirty="0"/>
              <a:t> Малик и его ученику </a:t>
            </a:r>
            <a:r>
              <a:rPr lang="ru-RU" sz="2600" dirty="0" err="1"/>
              <a:t>Джанбо</a:t>
            </a:r>
            <a:r>
              <a:rPr lang="ru-RU" sz="2600" dirty="0"/>
              <a:t> Ши из университета Беркли, которые решали задачу с помощью теории графов.</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26</a:t>
            </a:fld>
            <a:endParaRPr lang="ru-RU" noProof="0" dirty="0"/>
          </a:p>
        </p:txBody>
      </p:sp>
    </p:spTree>
    <p:extLst>
      <p:ext uri="{BB962C8B-B14F-4D97-AF65-F5344CB8AC3E}">
        <p14:creationId xmlns:p14="http://schemas.microsoft.com/office/powerpoint/2010/main" val="3216769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2000 — 2007</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Вслед за сегментацией возникла новая проблема компьютерного зрения — распознавание лиц. Это была одна из самых важных и актуальных задач, и с начала 1999-2000 годов методы машинного обучения стали добиваться в ней неплохих успехов. Среди них преобладают статистические алгоритмы, например: метод опорных векторов, бустинг, графические модели, в том числе первые нейросети. Наиболее впечатляющей оказалась работа </a:t>
            </a:r>
            <a:r>
              <a:rPr lang="ru-RU" sz="2600" dirty="0" err="1"/>
              <a:t>Паула</a:t>
            </a:r>
            <a:r>
              <a:rPr lang="ru-RU" sz="2600" dirty="0"/>
              <a:t> Виолы и Майкла Джонса, использующая алгоритм AdaBoost для обнаружения лиц в режиме реального времени (метод Виолы-Джонса).</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27</a:t>
            </a:fld>
            <a:endParaRPr lang="ru-RU" noProof="0" dirty="0"/>
          </a:p>
        </p:txBody>
      </p:sp>
    </p:spTree>
    <p:extLst>
      <p:ext uri="{BB962C8B-B14F-4D97-AF65-F5344CB8AC3E}">
        <p14:creationId xmlns:p14="http://schemas.microsoft.com/office/powerpoint/2010/main" val="1268089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2000 — 2007</a:t>
            </a:r>
            <a:endParaRPr lang="ru-RU"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28</a:t>
            </a:fld>
            <a:endParaRPr lang="ru-RU" noProof="0" dirty="0"/>
          </a:p>
        </p:txBody>
      </p:sp>
      <p:pic>
        <p:nvPicPr>
          <p:cNvPr id="1026" name="Picture 2" descr="https://img.reg.ru/news/image7.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537619" y="1246981"/>
            <a:ext cx="6819900"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812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2000 — 2007</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Учёные разработали свой алгоритм в 2001 году, когда компьютеры всё ещё были медленными, но могли справиться с детектированием лиц на изображениях почти в реальном времени. Через пять лет после публикации их статьи </a:t>
            </a:r>
            <a:r>
              <a:rPr lang="ru-RU" sz="2600" dirty="0" err="1"/>
              <a:t>Fujifilm</a:t>
            </a:r>
            <a:r>
              <a:rPr lang="ru-RU" sz="2600" dirty="0"/>
              <a:t> выпустила первую цифровую фотокамеру, которая обнаруживает лица прямо во время съёмки. Так от фундаментальных научных исследований компьютерное зрение перешло к применениям в реальном мире.</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29</a:t>
            </a:fld>
            <a:endParaRPr lang="ru-RU" noProof="0" dirty="0"/>
          </a:p>
        </p:txBody>
      </p:sp>
    </p:spTree>
    <p:extLst>
      <p:ext uri="{BB962C8B-B14F-4D97-AF65-F5344CB8AC3E}">
        <p14:creationId xmlns:p14="http://schemas.microsoft.com/office/powerpoint/2010/main" val="140436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Методы обработки и распознавания изображений</a:t>
            </a:r>
          </a:p>
        </p:txBody>
      </p:sp>
      <p:sp>
        <p:nvSpPr>
          <p:cNvPr id="3" name="Текст 2"/>
          <p:cNvSpPr>
            <a:spLocks noGrp="1"/>
          </p:cNvSpPr>
          <p:nvPr>
            <p:ph type="body" sz="quarter" idx="32"/>
          </p:nvPr>
        </p:nvSpPr>
        <p:spPr/>
        <p:txBody>
          <a:bodyPr/>
          <a:lstStyle/>
          <a:p>
            <a:r>
              <a:rPr lang="ru-RU" sz="2400" dirty="0"/>
              <a:t>Компьютерное </a:t>
            </a:r>
            <a:r>
              <a:rPr lang="ru-RU" sz="2400" dirty="0" smtClean="0"/>
              <a:t>зрение = </a:t>
            </a:r>
            <a:r>
              <a:rPr lang="ru-RU" sz="2400" dirty="0"/>
              <a:t>Распознавание </a:t>
            </a:r>
            <a:r>
              <a:rPr lang="ru-RU" sz="2400" dirty="0" smtClean="0"/>
              <a:t>образов = Распознавание изображений = и др.</a:t>
            </a:r>
            <a:endParaRPr lang="ru-RU" sz="2400" dirty="0"/>
          </a:p>
        </p:txBody>
      </p:sp>
      <p:sp>
        <p:nvSpPr>
          <p:cNvPr id="5" name="Номер слайда 4"/>
          <p:cNvSpPr>
            <a:spLocks noGrp="1"/>
          </p:cNvSpPr>
          <p:nvPr>
            <p:ph type="sldNum" sz="quarter" idx="33"/>
          </p:nvPr>
        </p:nvSpPr>
        <p:spPr/>
        <p:txBody>
          <a:bodyPr/>
          <a:lstStyle/>
          <a:p>
            <a:pPr rtl="0"/>
            <a:fld id="{19B51A1E-902D-48AF-9020-955120F399B6}" type="slidenum">
              <a:rPr lang="ru-RU" noProof="0" smtClean="0"/>
              <a:pPr rtl="0"/>
              <a:t>3</a:t>
            </a:fld>
            <a:endParaRPr lang="ru-RU" noProof="0" dirty="0"/>
          </a:p>
        </p:txBody>
      </p:sp>
      <p:pic>
        <p:nvPicPr>
          <p:cNvPr id="6" name="Picture 4" descr="https://img.reg.ru/news/course1_0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5675" y="1797387"/>
            <a:ext cx="8000649" cy="467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759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2000 — 2007</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Ещё один выдающийся метод в распознавании объектов разработан в конце 90-х — начале 2000-х годов Дэвидом </a:t>
            </a:r>
            <a:r>
              <a:rPr lang="ru-RU" sz="2600" dirty="0" err="1"/>
              <a:t>Лоу</a:t>
            </a:r>
            <a:r>
              <a:rPr lang="ru-RU" sz="2600" dirty="0"/>
              <a:t>. Он называется SIFT (</a:t>
            </a:r>
            <a:r>
              <a:rPr lang="ru-RU" sz="2600" dirty="0" err="1"/>
              <a:t>scale-invariant</a:t>
            </a:r>
            <a:r>
              <a:rPr lang="ru-RU" sz="2600" dirty="0"/>
              <a:t> </a:t>
            </a:r>
            <a:r>
              <a:rPr lang="ru-RU" sz="2600" dirty="0" err="1"/>
              <a:t>feature</a:t>
            </a:r>
            <a:r>
              <a:rPr lang="ru-RU" sz="2600" dirty="0"/>
              <a:t> </a:t>
            </a:r>
            <a:r>
              <a:rPr lang="ru-RU" sz="2600" dirty="0" err="1"/>
              <a:t>transform</a:t>
            </a:r>
            <a:r>
              <a:rPr lang="ru-RU" sz="2600" dirty="0"/>
              <a:t>) и используется для выявления и описания локальных признаков изображения. Представьте, что у вас есть две похожие фотографии с автомобильным знаком «СТОП». Человек может легко сопоставить их и сказать, что здесь изображён один и тот же объект. Компьютеру будет сложнее это сделать из-за различных помех: изменение угла съёмки, расстояния, освещения и так далее.  Идея алгоритма заключается в поиске участков этого объекта — особенностей или признаков, которые будут инвариантны к этим изменениям. Поэтому задача распознавания состоит в том, чтобы извлечь из объектов некоторые значимые признаки и сопоставить их с похожими объектами. Это гораздо проще, чем сравнивать предметы целиком. Ниже приведён пример сопоставления особенностей для знаков «СТОП».</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30</a:t>
            </a:fld>
            <a:endParaRPr lang="ru-RU" noProof="0" dirty="0"/>
          </a:p>
        </p:txBody>
      </p:sp>
    </p:spTree>
    <p:extLst>
      <p:ext uri="{BB962C8B-B14F-4D97-AF65-F5344CB8AC3E}">
        <p14:creationId xmlns:p14="http://schemas.microsoft.com/office/powerpoint/2010/main" val="414765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2000 — 2007</a:t>
            </a:r>
            <a:endParaRPr lang="ru-RU"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31</a:t>
            </a:fld>
            <a:endParaRPr lang="ru-RU" noProof="0" dirty="0"/>
          </a:p>
        </p:txBody>
      </p:sp>
      <p:pic>
        <p:nvPicPr>
          <p:cNvPr id="2050" name="Picture 2" descr="https://img.reg.ru/news/image6.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718594" y="2051844"/>
            <a:ext cx="64579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291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2000 — 2007</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Использование признаков изображений помогло начать распознавать целые сцены. Например, алгоритм «Сопоставление пространственной пирамиды» (“</a:t>
            </a:r>
            <a:r>
              <a:rPr lang="ru-RU" sz="2600" dirty="0" err="1"/>
              <a:t>Spatial</a:t>
            </a:r>
            <a:r>
              <a:rPr lang="ru-RU" sz="2600" dirty="0"/>
              <a:t> </a:t>
            </a:r>
            <a:r>
              <a:rPr lang="ru-RU" sz="2600" dirty="0" err="1"/>
              <a:t>Pyramid</a:t>
            </a:r>
            <a:r>
              <a:rPr lang="ru-RU" sz="2600" dirty="0"/>
              <a:t> </a:t>
            </a:r>
            <a:r>
              <a:rPr lang="ru-RU" sz="2600" dirty="0" err="1"/>
              <a:t>Matching</a:t>
            </a:r>
            <a:r>
              <a:rPr lang="ru-RU" sz="2600" dirty="0"/>
              <a:t>”) может определить, что изображено на фотографии: пейзаж, шоссе, гостиная, кухня и тому подобное. </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32</a:t>
            </a:fld>
            <a:endParaRPr lang="ru-RU" noProof="0" dirty="0"/>
          </a:p>
        </p:txBody>
      </p:sp>
    </p:spTree>
    <p:extLst>
      <p:ext uri="{BB962C8B-B14F-4D97-AF65-F5344CB8AC3E}">
        <p14:creationId xmlns:p14="http://schemas.microsoft.com/office/powerpoint/2010/main" val="105348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2007 — настоящее время</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a:t>В первом десятилетии 21-го века сильно выросло качество изображений. Цифровые камеры становились всё лучше и лучше, а вместе с ними улучшались и увеличивались в объёме данные для изучения компьютерного зрения. Это сыграло немаловажную роль, поскольку появились эталонные наборы данных (</a:t>
            </a:r>
            <a:r>
              <a:rPr lang="ru-RU" sz="2600" dirty="0" err="1"/>
              <a:t>бенчмарки</a:t>
            </a:r>
            <a:r>
              <a:rPr lang="ru-RU" sz="2600" dirty="0"/>
              <a:t>), позволяющие измерить точность распознавания объектов. Один из самых популярных </a:t>
            </a:r>
            <a:r>
              <a:rPr lang="ru-RU" sz="2600" dirty="0" err="1"/>
              <a:t>датасетов</a:t>
            </a:r>
            <a:r>
              <a:rPr lang="ru-RU" sz="2600" dirty="0"/>
              <a:t> называется PASCAL </a:t>
            </a:r>
            <a:r>
              <a:rPr lang="ru-RU" sz="2600" dirty="0" err="1"/>
              <a:t>Visual</a:t>
            </a:r>
            <a:r>
              <a:rPr lang="ru-RU" sz="2600" dirty="0"/>
              <a:t> </a:t>
            </a:r>
            <a:r>
              <a:rPr lang="ru-RU" sz="2600" dirty="0" err="1"/>
              <a:t>Object</a:t>
            </a:r>
            <a:r>
              <a:rPr lang="ru-RU" sz="2600" dirty="0"/>
              <a:t> </a:t>
            </a:r>
            <a:r>
              <a:rPr lang="ru-RU" sz="2600" dirty="0" err="1"/>
              <a:t>Challenge</a:t>
            </a:r>
            <a:r>
              <a:rPr lang="ru-RU" sz="2600" dirty="0"/>
              <a:t>. Он состоит из 20 классов объектов. Вот примеры трёх из них: поезд, самолёт, человек. </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33</a:t>
            </a:fld>
            <a:endParaRPr lang="ru-RU" noProof="0" dirty="0"/>
          </a:p>
        </p:txBody>
      </p:sp>
    </p:spTree>
    <p:extLst>
      <p:ext uri="{BB962C8B-B14F-4D97-AF65-F5344CB8AC3E}">
        <p14:creationId xmlns:p14="http://schemas.microsoft.com/office/powerpoint/2010/main" val="4056640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2007 — настоящее время</a:t>
            </a:r>
            <a:endParaRPr lang="ru-RU"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34</a:t>
            </a:fld>
            <a:endParaRPr lang="ru-RU" noProof="0" dirty="0"/>
          </a:p>
        </p:txBody>
      </p:sp>
      <p:pic>
        <p:nvPicPr>
          <p:cNvPr id="3074" name="Picture 2" descr="https://img.reg.ru/news/image9.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599531" y="1727994"/>
            <a:ext cx="6696075"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6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2007 — настоящее время</a:t>
            </a:r>
            <a:endParaRPr lang="ru-RU" dirty="0"/>
          </a:p>
        </p:txBody>
      </p:sp>
      <p:sp>
        <p:nvSpPr>
          <p:cNvPr id="5" name="Объект 4"/>
          <p:cNvSpPr>
            <a:spLocks noGrp="1"/>
          </p:cNvSpPr>
          <p:nvPr>
            <p:ph sz="half" idx="1"/>
          </p:nvPr>
        </p:nvSpPr>
        <p:spPr>
          <a:xfrm>
            <a:off x="431999" y="1055715"/>
            <a:ext cx="11031252" cy="5221528"/>
          </a:xfrm>
        </p:spPr>
        <p:txBody>
          <a:bodyPr>
            <a:normAutofit lnSpcReduction="10000"/>
          </a:bodyPr>
          <a:lstStyle/>
          <a:p>
            <a:pPr marL="0" indent="0">
              <a:buNone/>
            </a:pPr>
            <a:r>
              <a:rPr lang="ru-RU" sz="2600" dirty="0"/>
              <a:t>В каждой категории представлено от тысячи до десяти тысяч изображений. Используя часть из них в качестве тестовых данных, можно оценить достигаемую методами точность.</a:t>
            </a:r>
          </a:p>
          <a:p>
            <a:pPr marL="0" indent="0">
              <a:buNone/>
            </a:pPr>
            <a:r>
              <a:rPr lang="ru-RU" sz="2600" dirty="0" smtClean="0"/>
              <a:t>Справа </a:t>
            </a:r>
            <a:r>
              <a:rPr lang="ru-RU" sz="2600" dirty="0"/>
              <a:t>на рисунке изображён график, показывающий эффективность алгоритмов по распознаванию объектов с 2007 по 2012 годы.</a:t>
            </a:r>
          </a:p>
          <a:p>
            <a:pPr marL="0" indent="0">
              <a:buNone/>
            </a:pPr>
            <a:r>
              <a:rPr lang="ru-RU" sz="2600" dirty="0" smtClean="0"/>
              <a:t>В </a:t>
            </a:r>
            <a:r>
              <a:rPr lang="ru-RU" sz="2600" dirty="0"/>
              <a:t>связи с растущей точностью этих методов учёные задались новым вопросом: «Готовы ли мы распознавать любые объекты?» Причиной к созданию подобных решений также послужила проблема переобучения нейросетей. Переобучение — это явление, возникающее, когда алгоритм подстраивается под конкретный набор данных и делает на нём хорошие прогнозы, но при этом очень плохо работает с новыми объектами. Переобучению подвержены большинство методов </a:t>
            </a:r>
            <a:r>
              <a:rPr lang="ru-RU" sz="2600" dirty="0" err="1"/>
              <a:t>Machine</a:t>
            </a:r>
            <a:r>
              <a:rPr lang="ru-RU" sz="2600" dirty="0"/>
              <a:t> </a:t>
            </a:r>
            <a:r>
              <a:rPr lang="ru-RU" sz="2600" dirty="0" err="1"/>
              <a:t>Learning</a:t>
            </a:r>
            <a:r>
              <a:rPr lang="ru-RU" sz="2600" dirty="0"/>
              <a:t>, и один из способов избежать его — использовать как можно больше обучающих данных. Это послужило толчком к созданию проекта </a:t>
            </a:r>
            <a:r>
              <a:rPr lang="ru-RU" sz="2600" dirty="0" err="1"/>
              <a:t>ImageNet</a:t>
            </a:r>
            <a:r>
              <a:rPr lang="ru-RU" sz="2600" dirty="0"/>
              <a:t>.</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35</a:t>
            </a:fld>
            <a:endParaRPr lang="ru-RU" noProof="0" dirty="0"/>
          </a:p>
        </p:txBody>
      </p:sp>
    </p:spTree>
    <p:extLst>
      <p:ext uri="{BB962C8B-B14F-4D97-AF65-F5344CB8AC3E}">
        <p14:creationId xmlns:p14="http://schemas.microsoft.com/office/powerpoint/2010/main" val="69511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2007 — настоящее время</a:t>
            </a:r>
            <a:endParaRPr lang="ru-RU" dirty="0"/>
          </a:p>
        </p:txBody>
      </p:sp>
      <p:sp>
        <p:nvSpPr>
          <p:cNvPr id="5" name="Объект 4"/>
          <p:cNvSpPr>
            <a:spLocks noGrp="1"/>
          </p:cNvSpPr>
          <p:nvPr>
            <p:ph sz="half" idx="1"/>
          </p:nvPr>
        </p:nvSpPr>
        <p:spPr>
          <a:xfrm>
            <a:off x="431999" y="1055715"/>
            <a:ext cx="11031252" cy="5221528"/>
          </a:xfrm>
        </p:spPr>
        <p:txBody>
          <a:bodyPr>
            <a:normAutofit/>
          </a:bodyPr>
          <a:lstStyle/>
          <a:p>
            <a:pPr marL="0" indent="0">
              <a:buNone/>
            </a:pPr>
            <a:r>
              <a:rPr lang="ru-RU" sz="2600" dirty="0" err="1"/>
              <a:t>ImageNet</a:t>
            </a:r>
            <a:r>
              <a:rPr lang="ru-RU" sz="2600" dirty="0"/>
              <a:t> появился благодаря группе энтузиастов из </a:t>
            </a:r>
            <a:r>
              <a:rPr lang="ru-RU" sz="2600" dirty="0" err="1"/>
              <a:t>Стэнфордского</a:t>
            </a:r>
            <a:r>
              <a:rPr lang="ru-RU" sz="2600" dirty="0"/>
              <a:t> университета. Они хотели собрать максимально полный датасет из всех изображений, которые только можно найти на просторах Интернета. На его создание ушло три года тяжёлого труда: исследователи загружали миллионы изображений из сети и организовывали их с помощью словаря </a:t>
            </a:r>
            <a:r>
              <a:rPr lang="ru-RU" sz="2600" dirty="0" err="1"/>
              <a:t>WordNet</a:t>
            </a:r>
            <a:r>
              <a:rPr lang="ru-RU" sz="2600" dirty="0"/>
              <a:t>. Словарь содержит десятки тысяч классов объектов! Итоговый набор данных был опубликован в 2009 году и содержал около 14 миллионов фотографий, организованных в 22 тысячи категорий объектов и сцен. Это самый большой датасет того времени. </a:t>
            </a:r>
          </a:p>
          <a:p>
            <a:pPr marL="0" indent="0">
              <a:buNone/>
            </a:pPr>
            <a:r>
              <a:rPr lang="ru-RU" sz="2600" dirty="0" smtClean="0"/>
              <a:t>В </a:t>
            </a:r>
            <a:r>
              <a:rPr lang="ru-RU" sz="2600" dirty="0"/>
              <a:t>конце 2009 года команда </a:t>
            </a:r>
            <a:r>
              <a:rPr lang="ru-RU" sz="2600" dirty="0" err="1"/>
              <a:t>ImageNet</a:t>
            </a:r>
            <a:r>
              <a:rPr lang="ru-RU" sz="2600" dirty="0"/>
              <a:t> объявила международный конкурс под названием “</a:t>
            </a:r>
            <a:r>
              <a:rPr lang="ru-RU" sz="2600" dirty="0" err="1"/>
              <a:t>ImageNet</a:t>
            </a:r>
            <a:r>
              <a:rPr lang="ru-RU" sz="2600" dirty="0"/>
              <a:t> </a:t>
            </a:r>
            <a:r>
              <a:rPr lang="ru-RU" sz="2600" dirty="0" err="1"/>
              <a:t>Large-Scale</a:t>
            </a:r>
            <a:r>
              <a:rPr lang="ru-RU" sz="2600" dirty="0"/>
              <a:t> </a:t>
            </a:r>
            <a:r>
              <a:rPr lang="ru-RU" sz="2600" dirty="0" err="1"/>
              <a:t>Visual</a:t>
            </a:r>
            <a:r>
              <a:rPr lang="ru-RU" sz="2600" dirty="0"/>
              <a:t> </a:t>
            </a:r>
            <a:r>
              <a:rPr lang="ru-RU" sz="2600" dirty="0" err="1"/>
              <a:t>Recognition</a:t>
            </a:r>
            <a:r>
              <a:rPr lang="ru-RU" sz="2600" dirty="0"/>
              <a:t> </a:t>
            </a:r>
            <a:r>
              <a:rPr lang="ru-RU" sz="2600" dirty="0" err="1"/>
              <a:t>Challenge</a:t>
            </a:r>
            <a:r>
              <a:rPr lang="ru-RU" sz="2600" dirty="0"/>
              <a:t>”. Для него было отобрано 1,4 миллиона изображений и 1000 классов. Если участвующий в соревновании алгоритм может вывести 5 меток для одного изображения и среди них содержится правильный объект — это считается успехом.</a:t>
            </a:r>
            <a:endParaRPr lang="ru-RU" sz="2600"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36</a:t>
            </a:fld>
            <a:endParaRPr lang="ru-RU" noProof="0" dirty="0"/>
          </a:p>
        </p:txBody>
      </p:sp>
    </p:spTree>
    <p:extLst>
      <p:ext uri="{BB962C8B-B14F-4D97-AF65-F5344CB8AC3E}">
        <p14:creationId xmlns:p14="http://schemas.microsoft.com/office/powerpoint/2010/main" val="2930911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2007 — настоящее время</a:t>
            </a:r>
            <a:endParaRPr lang="ru-RU"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37</a:t>
            </a:fld>
            <a:endParaRPr lang="ru-RU" noProof="0" dirty="0"/>
          </a:p>
        </p:txBody>
      </p:sp>
      <p:pic>
        <p:nvPicPr>
          <p:cNvPr id="4098" name="Picture 2" descr="https://img.reg.ru/news/image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613819" y="1704181"/>
            <a:ext cx="66675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017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a:t>2007 — настоящее время</a:t>
            </a:r>
            <a:endParaRPr lang="ru-RU" dirty="0"/>
          </a:p>
        </p:txBody>
      </p:sp>
      <p:sp>
        <p:nvSpPr>
          <p:cNvPr id="6" name="Номер слайда 5"/>
          <p:cNvSpPr>
            <a:spLocks noGrp="1"/>
          </p:cNvSpPr>
          <p:nvPr>
            <p:ph type="sldNum" sz="quarter" idx="33"/>
          </p:nvPr>
        </p:nvSpPr>
        <p:spPr/>
        <p:txBody>
          <a:bodyPr/>
          <a:lstStyle/>
          <a:p>
            <a:pPr rtl="0"/>
            <a:fld id="{19B51A1E-902D-48AF-9020-955120F399B6}" type="slidenum">
              <a:rPr lang="ru-RU" noProof="0" smtClean="0"/>
              <a:pPr rtl="0"/>
              <a:t>38</a:t>
            </a:fld>
            <a:endParaRPr lang="ru-RU" noProof="0" dirty="0"/>
          </a:p>
        </p:txBody>
      </p:sp>
      <p:pic>
        <p:nvPicPr>
          <p:cNvPr id="5122" name="Picture 2" descr="https://img.reg.ru/news/image12.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878698" y="1413164"/>
            <a:ext cx="6107360" cy="448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6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descr="Изображение">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8" name="Надпись 37" descr="Акцент для блока заголовка">
            <a:extLst>
              <a:ext uri="{FF2B5EF4-FFF2-40B4-BE49-F238E27FC236}">
                <a16:creationId xmlns:a16="http://schemas.microsoft.com/office/drawing/2014/main" id="{B231FB9C-F234-41D0-A4CE-8C29A5F2F553}"/>
              </a:ext>
              <a:ext uri="{C183D7F6-B498-43B3-948B-1728B52AA6E4}">
                <adec:decorative xmlns:adec="http://schemas.microsoft.com/office/drawing/2017/decorative" xmlns=""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ru-RU" dirty="0"/>
          </a:p>
        </p:txBody>
      </p:sp>
      <p:sp>
        <p:nvSpPr>
          <p:cNvPr id="35" name="Равнобедренный треугольник 34" descr="Тень для блока заголовка">
            <a:extLst>
              <a:ext uri="{FF2B5EF4-FFF2-40B4-BE49-F238E27FC236}">
                <a16:creationId xmlns:a16="http://schemas.microsoft.com/office/drawing/2014/main" id="{FE193317-B8BD-46CA-B0A6-8A7511B086D9}"/>
              </a:ext>
              <a:ext uri="{C183D7F6-B498-43B3-948B-1728B52AA6E4}">
                <adec:decorative xmlns:adec="http://schemas.microsoft.com/office/drawing/2017/decorative" xmlns=""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32" name="Полилиния 5" descr="Сплошной контрастный блок">
            <a:extLst>
              <a:ext uri="{FF2B5EF4-FFF2-40B4-BE49-F238E27FC236}">
                <a16:creationId xmlns:a16="http://schemas.microsoft.com/office/drawing/2014/main" id="{85E0D4E1-E389-4671-B0E7-165A10A05425}"/>
              </a:ext>
              <a:ext uri="{C183D7F6-B498-43B3-948B-1728B52AA6E4}">
                <adec:decorative xmlns:adec="http://schemas.microsoft.com/office/drawing/2017/decorative" xmlns=""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dirty="0"/>
          </a:p>
        </p:txBody>
      </p:sp>
      <p:sp>
        <p:nvSpPr>
          <p:cNvPr id="33" name="Полилиния 5" descr="Пустой контрастный блок">
            <a:extLst>
              <a:ext uri="{FF2B5EF4-FFF2-40B4-BE49-F238E27FC236}">
                <a16:creationId xmlns:a16="http://schemas.microsoft.com/office/drawing/2014/main" id="{8186FEAF-6E1E-4258-94C3-5C589D4B5ADE}"/>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dirty="0"/>
          </a:p>
        </p:txBody>
      </p:sp>
      <p:sp>
        <p:nvSpPr>
          <p:cNvPr id="20" name="Заголовок 19">
            <a:extLst>
              <a:ext uri="{FF2B5EF4-FFF2-40B4-BE49-F238E27FC236}">
                <a16:creationId xmlns:a16="http://schemas.microsoft.com/office/drawing/2014/main" id="{7C11A64B-7EA5-442C-8405-73273A5331D1}"/>
              </a:ext>
            </a:extLst>
          </p:cNvPr>
          <p:cNvSpPr>
            <a:spLocks noGrp="1"/>
          </p:cNvSpPr>
          <p:nvPr>
            <p:ph type="ctrTitle"/>
          </p:nvPr>
        </p:nvSpPr>
        <p:spPr/>
        <p:txBody>
          <a:bodyPr rtlCol="0"/>
          <a:lstStyle/>
          <a:p>
            <a:pPr rtl="0"/>
            <a:r>
              <a:rPr lang="ru-RU" dirty="0"/>
              <a:t>Спасибо за внимание!</a:t>
            </a:r>
          </a:p>
        </p:txBody>
      </p:sp>
      <p:pic>
        <p:nvPicPr>
          <p:cNvPr id="8" name="Графический объект 7" descr="Пользователь" title="Значок — имя докладчика">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7678512" y="3859066"/>
            <a:ext cx="218900" cy="218900"/>
          </a:xfrm>
          <a:prstGeom prst="rect">
            <a:avLst/>
          </a:prstGeom>
        </p:spPr>
      </p:pic>
      <p:sp>
        <p:nvSpPr>
          <p:cNvPr id="4" name="Текст 3">
            <a:extLst>
              <a:ext uri="{FF2B5EF4-FFF2-40B4-BE49-F238E27FC236}">
                <a16:creationId xmlns:a16="http://schemas.microsoft.com/office/drawing/2014/main" id="{60828E04-9C2A-4859-8050-C2DF67A249CB}"/>
              </a:ext>
            </a:extLst>
          </p:cNvPr>
          <p:cNvSpPr>
            <a:spLocks noGrp="1"/>
          </p:cNvSpPr>
          <p:nvPr>
            <p:ph type="body" sz="quarter" idx="15"/>
          </p:nvPr>
        </p:nvSpPr>
        <p:spPr/>
        <p:txBody>
          <a:bodyPr rtlCol="0"/>
          <a:lstStyle/>
          <a:p>
            <a:pPr rtl="0"/>
            <a:r>
              <a:rPr lang="ru-RU" sz="1800" dirty="0" smtClean="0"/>
              <a:t>Сергей Ткаченко</a:t>
            </a:r>
            <a:endParaRPr lang="ru-RU" sz="1800" dirty="0"/>
          </a:p>
        </p:txBody>
      </p:sp>
      <p:pic>
        <p:nvPicPr>
          <p:cNvPr id="9" name="Графический объект 8" descr="Конверт" title="Значок — адрес электронной почты докладчика">
            <a:extLst>
              <a:ext uri="{FF2B5EF4-FFF2-40B4-BE49-F238E27FC236}">
                <a16:creationId xmlns:a16="http://schemas.microsoft.com/office/drawing/2014/main" id="{773C1382-ACE1-460F-A1B6-AB761A7D2E6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7678512" y="4253359"/>
            <a:ext cx="218900" cy="218900"/>
          </a:xfrm>
          <a:prstGeom prst="rect">
            <a:avLst/>
          </a:prstGeom>
        </p:spPr>
      </p:pic>
      <p:sp>
        <p:nvSpPr>
          <p:cNvPr id="6" name="Текст 5">
            <a:extLst>
              <a:ext uri="{FF2B5EF4-FFF2-40B4-BE49-F238E27FC236}">
                <a16:creationId xmlns:a16="http://schemas.microsoft.com/office/drawing/2014/main" id="{50A3BCC3-A277-4C0B-9EBA-EB53990D8EBD}"/>
              </a:ext>
            </a:extLst>
          </p:cNvPr>
          <p:cNvSpPr>
            <a:spLocks noGrp="1"/>
          </p:cNvSpPr>
          <p:nvPr>
            <p:ph type="body" sz="quarter" idx="17"/>
          </p:nvPr>
        </p:nvSpPr>
        <p:spPr>
          <a:xfrm>
            <a:off x="8034849" y="4246905"/>
            <a:ext cx="3521514" cy="288000"/>
          </a:xfrm>
        </p:spPr>
        <p:txBody>
          <a:bodyPr rtlCol="0"/>
          <a:lstStyle/>
          <a:p>
            <a:pPr rtl="0"/>
            <a:r>
              <a:rPr lang="en-US" sz="1800" dirty="0" err="1" smtClean="0"/>
              <a:t>SNTkachenko</a:t>
            </a:r>
            <a:r>
              <a:rPr lang="ru-RU" sz="1800" dirty="0" smtClean="0"/>
              <a:t>@</a:t>
            </a:r>
            <a:r>
              <a:rPr lang="en-US" sz="1800" dirty="0" err="1" smtClean="0"/>
              <a:t>kantiana</a:t>
            </a:r>
            <a:r>
              <a:rPr lang="ru-RU" sz="1800" dirty="0" smtClean="0"/>
              <a:t>.</a:t>
            </a:r>
            <a:r>
              <a:rPr lang="en-US" sz="1800" dirty="0" err="1" smtClean="0"/>
              <a:t>ru</a:t>
            </a:r>
            <a:endParaRPr lang="ru-RU" sz="1800" dirty="0"/>
          </a:p>
        </p:txBody>
      </p:sp>
    </p:spTree>
    <p:extLst>
      <p:ext uri="{BB962C8B-B14F-4D97-AF65-F5344CB8AC3E}">
        <p14:creationId xmlns:p14="http://schemas.microsoft.com/office/powerpoint/2010/main" val="415367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descr="Изображение слайда-разделителя">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4" name="Надпись 23" descr="Контрастный элемент для поля заголовка">
            <a:extLst>
              <a:ext uri="{FF2B5EF4-FFF2-40B4-BE49-F238E27FC236}">
                <a16:creationId xmlns:a16="http://schemas.microsoft.com/office/drawing/2014/main" id="{993B1474-02E3-4509-B5C5-84427653BA68}"/>
              </a:ext>
              <a:ext uri="{C183D7F6-B498-43B3-948B-1728B52AA6E4}">
                <adec:decorative xmlns:adec="http://schemas.microsoft.com/office/drawing/2017/decorative" xmlns=""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ru-RU" dirty="0"/>
          </a:p>
        </p:txBody>
      </p:sp>
      <p:sp>
        <p:nvSpPr>
          <p:cNvPr id="18" name="Равнобедренный треугольник 17" descr="Тень для поля заголовка">
            <a:extLst>
              <a:ext uri="{FF2B5EF4-FFF2-40B4-BE49-F238E27FC236}">
                <a16:creationId xmlns:a16="http://schemas.microsoft.com/office/drawing/2014/main" id="{FAB4748B-F532-4C70-827A-5FEA8C084327}"/>
              </a:ext>
              <a:ext uri="{C183D7F6-B498-43B3-948B-1728B52AA6E4}">
                <adec:decorative xmlns:adec="http://schemas.microsoft.com/office/drawing/2017/decorative" xmlns=""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3" name="Заголовок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rtlCol="0"/>
          <a:lstStyle/>
          <a:p>
            <a:pPr rtl="0"/>
            <a:r>
              <a:rPr lang="ru-RU" sz="5000" dirty="0" smtClean="0"/>
              <a:t>Базовые определения</a:t>
            </a:r>
            <a:endParaRPr lang="ru-RU" sz="5000" dirty="0"/>
          </a:p>
        </p:txBody>
      </p:sp>
      <p:sp>
        <p:nvSpPr>
          <p:cNvPr id="4" name="Подзаголовок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endParaRPr lang="ru-RU" dirty="0"/>
          </a:p>
        </p:txBody>
      </p:sp>
      <p:sp>
        <p:nvSpPr>
          <p:cNvPr id="15" name="Полилиния 5" descr="Контрастный блок">
            <a:extLst>
              <a:ext uri="{FF2B5EF4-FFF2-40B4-BE49-F238E27FC236}">
                <a16:creationId xmlns:a16="http://schemas.microsoft.com/office/drawing/2014/main"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dirty="0"/>
          </a:p>
        </p:txBody>
      </p:sp>
      <p:sp>
        <p:nvSpPr>
          <p:cNvPr id="16" name="Полилиния 5" descr="Пустой контрастный блок">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dirty="0"/>
          </a:p>
        </p:txBody>
      </p:sp>
      <p:sp>
        <p:nvSpPr>
          <p:cNvPr id="5" name="Номер слайда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ru-RU" smtClean="0"/>
              <a:pPr rtl="0"/>
              <a:t>4</a:t>
            </a:fld>
            <a:endParaRPr lang="ru-RU" dirty="0"/>
          </a:p>
        </p:txBody>
      </p:sp>
    </p:spTree>
    <p:extLst>
      <p:ext uri="{BB962C8B-B14F-4D97-AF65-F5344CB8AC3E}">
        <p14:creationId xmlns:p14="http://schemas.microsoft.com/office/powerpoint/2010/main" val="409167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Базовые определения</a:t>
            </a:r>
            <a:endParaRPr lang="ru-RU" dirty="0"/>
          </a:p>
        </p:txBody>
      </p:sp>
      <p:sp>
        <p:nvSpPr>
          <p:cNvPr id="5" name="Номер слайда 4"/>
          <p:cNvSpPr>
            <a:spLocks noGrp="1"/>
          </p:cNvSpPr>
          <p:nvPr>
            <p:ph type="sldNum" sz="quarter" idx="33"/>
          </p:nvPr>
        </p:nvSpPr>
        <p:spPr/>
        <p:txBody>
          <a:bodyPr/>
          <a:lstStyle/>
          <a:p>
            <a:pPr rtl="0"/>
            <a:fld id="{19B51A1E-902D-48AF-9020-955120F399B6}" type="slidenum">
              <a:rPr lang="ru-RU" noProof="0" smtClean="0"/>
              <a:pPr rtl="0"/>
              <a:t>5</a:t>
            </a:fld>
            <a:endParaRPr lang="ru-RU" noProof="0" dirty="0"/>
          </a:p>
        </p:txBody>
      </p:sp>
      <p:sp>
        <p:nvSpPr>
          <p:cNvPr id="4" name="Объект 3"/>
          <p:cNvSpPr>
            <a:spLocks noGrp="1"/>
          </p:cNvSpPr>
          <p:nvPr>
            <p:ph idx="1"/>
          </p:nvPr>
        </p:nvSpPr>
        <p:spPr>
          <a:xfrm>
            <a:off x="432000" y="1055716"/>
            <a:ext cx="11328000" cy="5135534"/>
          </a:xfrm>
        </p:spPr>
        <p:txBody>
          <a:bodyPr/>
          <a:lstStyle/>
          <a:p>
            <a:pPr marL="0" indent="0">
              <a:buNone/>
            </a:pPr>
            <a:r>
              <a:rPr lang="ru-RU" sz="3200" dirty="0"/>
              <a:t>Компьютерное зрение — это анализ визуальных данных. Объем этих данных в современном мире постоянно растёт. Около 80% всего интернет-трафика составляет видео — и это без учёта изображений и других типов визуальной информации. Поэтому важно разрабатывать алгоритмы, которые смогут понимать и обрабатывать эти данные. </a:t>
            </a:r>
          </a:p>
          <a:p>
            <a:pPr marL="0" indent="0">
              <a:buNone/>
            </a:pPr>
            <a:endParaRPr lang="ru-RU" sz="3200" dirty="0" smtClean="0"/>
          </a:p>
          <a:p>
            <a:pPr marL="0" indent="0">
              <a:buNone/>
            </a:pPr>
            <a:r>
              <a:rPr lang="ru-RU" sz="3200" dirty="0"/>
              <a:t>Распознавание образов – это научная дисциплина, целью которой является классификация объектов по нескольким категориям или классам. </a:t>
            </a:r>
          </a:p>
          <a:p>
            <a:pPr marL="0" indent="0">
              <a:buNone/>
            </a:pPr>
            <a:r>
              <a:rPr lang="ru-RU" sz="3200" dirty="0"/>
              <a:t>Объекты называются образами</a:t>
            </a:r>
            <a:r>
              <a:rPr lang="ru-RU" sz="3200" dirty="0" smtClean="0"/>
              <a:t>.</a:t>
            </a:r>
            <a:endParaRPr lang="ru-RU" sz="3200" dirty="0"/>
          </a:p>
        </p:txBody>
      </p:sp>
    </p:spTree>
    <p:extLst>
      <p:ext uri="{BB962C8B-B14F-4D97-AF65-F5344CB8AC3E}">
        <p14:creationId xmlns:p14="http://schemas.microsoft.com/office/powerpoint/2010/main" val="3674420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Базовые определения</a:t>
            </a:r>
            <a:endParaRPr lang="ru-RU" dirty="0"/>
          </a:p>
        </p:txBody>
      </p:sp>
      <p:sp>
        <p:nvSpPr>
          <p:cNvPr id="5" name="Номер слайда 4"/>
          <p:cNvSpPr>
            <a:spLocks noGrp="1"/>
          </p:cNvSpPr>
          <p:nvPr>
            <p:ph type="sldNum" sz="quarter" idx="33"/>
          </p:nvPr>
        </p:nvSpPr>
        <p:spPr/>
        <p:txBody>
          <a:bodyPr/>
          <a:lstStyle/>
          <a:p>
            <a:pPr rtl="0"/>
            <a:fld id="{19B51A1E-902D-48AF-9020-955120F399B6}" type="slidenum">
              <a:rPr lang="ru-RU" noProof="0" smtClean="0"/>
              <a:pPr rtl="0"/>
              <a:t>6</a:t>
            </a:fld>
            <a:endParaRPr lang="ru-RU" noProof="0" dirty="0"/>
          </a:p>
        </p:txBody>
      </p:sp>
      <p:sp>
        <p:nvSpPr>
          <p:cNvPr id="4" name="Объект 3"/>
          <p:cNvSpPr>
            <a:spLocks noGrp="1"/>
          </p:cNvSpPr>
          <p:nvPr>
            <p:ph idx="1"/>
          </p:nvPr>
        </p:nvSpPr>
        <p:spPr>
          <a:xfrm>
            <a:off x="432000" y="1055716"/>
            <a:ext cx="11328000" cy="5135534"/>
          </a:xfrm>
        </p:spPr>
        <p:txBody>
          <a:bodyPr/>
          <a:lstStyle/>
          <a:p>
            <a:pPr marL="0" indent="0">
              <a:buNone/>
            </a:pPr>
            <a:r>
              <a:rPr lang="ru-RU" sz="3200" dirty="0"/>
              <a:t>Иногда визуальную информацию сравнивают с тёмной материей по аналогии с физикой. Тёмная материя занимает очень большую долю массы во Вселенной, и мы знаем об этом благодаря существованию гравитационного притяжения на различных небесных телах. Тем не менее мы не можем непосредственно наблюдать её. С визуальными данными происходит примерно то же самое: они содержат множество бит, летающих по просторам Интернета. Но алгоритмам компьютерного зрения очень сложно понять, из чего же они состоят на самом деле.</a:t>
            </a:r>
          </a:p>
        </p:txBody>
      </p:sp>
    </p:spTree>
    <p:extLst>
      <p:ext uri="{BB962C8B-B14F-4D97-AF65-F5344CB8AC3E}">
        <p14:creationId xmlns:p14="http://schemas.microsoft.com/office/powerpoint/2010/main" val="4170906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Базовые определения</a:t>
            </a:r>
            <a:endParaRPr lang="ru-RU" dirty="0"/>
          </a:p>
        </p:txBody>
      </p:sp>
      <p:sp>
        <p:nvSpPr>
          <p:cNvPr id="5" name="Номер слайда 4"/>
          <p:cNvSpPr>
            <a:spLocks noGrp="1"/>
          </p:cNvSpPr>
          <p:nvPr>
            <p:ph type="sldNum" sz="quarter" idx="33"/>
          </p:nvPr>
        </p:nvSpPr>
        <p:spPr/>
        <p:txBody>
          <a:bodyPr/>
          <a:lstStyle/>
          <a:p>
            <a:pPr rtl="0"/>
            <a:fld id="{19B51A1E-902D-48AF-9020-955120F399B6}" type="slidenum">
              <a:rPr lang="ru-RU" noProof="0" smtClean="0"/>
              <a:pPr rtl="0"/>
              <a:t>7</a:t>
            </a:fld>
            <a:endParaRPr lang="ru-RU" noProof="0" dirty="0"/>
          </a:p>
        </p:txBody>
      </p:sp>
      <p:sp>
        <p:nvSpPr>
          <p:cNvPr id="4" name="Объект 3"/>
          <p:cNvSpPr>
            <a:spLocks noGrp="1"/>
          </p:cNvSpPr>
          <p:nvPr>
            <p:ph idx="1"/>
          </p:nvPr>
        </p:nvSpPr>
        <p:spPr>
          <a:xfrm>
            <a:off x="432000" y="1055716"/>
            <a:ext cx="11328000" cy="5135534"/>
          </a:xfrm>
        </p:spPr>
        <p:txBody>
          <a:bodyPr/>
          <a:lstStyle/>
          <a:p>
            <a:pPr marL="0" indent="0" fontAlgn="base">
              <a:buNone/>
            </a:pPr>
            <a:r>
              <a:rPr lang="ru-RU" sz="3200" dirty="0"/>
              <a:t>Интересный факт: на </a:t>
            </a:r>
            <a:r>
              <a:rPr lang="ru-RU" sz="3200" dirty="0" err="1"/>
              <a:t>YouTube</a:t>
            </a:r>
            <a:r>
              <a:rPr lang="ru-RU" sz="3200" dirty="0"/>
              <a:t> каждую секунду загружаются видеоролики общей продолжительностью около 5 часов (и это значение постоянно растет). То есть, их стало примерно на 15 часов больше, пока вы читали предыдущее предложение. Сотрудники </a:t>
            </a:r>
            <a:r>
              <a:rPr lang="ru-RU" sz="3200" dirty="0" err="1"/>
              <a:t>Google</a:t>
            </a:r>
            <a:r>
              <a:rPr lang="ru-RU" sz="3200" dirty="0"/>
              <a:t> физически не могут просматривать каждое видео вручную, поэтому им необходимы технологии, позволяющие автоматически распознавать содержание визуальных данных.</a:t>
            </a:r>
          </a:p>
        </p:txBody>
      </p:sp>
    </p:spTree>
    <p:extLst>
      <p:ext uri="{BB962C8B-B14F-4D97-AF65-F5344CB8AC3E}">
        <p14:creationId xmlns:p14="http://schemas.microsoft.com/office/powerpoint/2010/main" val="119538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Базовые определения</a:t>
            </a:r>
            <a:endParaRPr lang="ru-RU" dirty="0"/>
          </a:p>
        </p:txBody>
      </p:sp>
      <p:sp>
        <p:nvSpPr>
          <p:cNvPr id="5" name="Номер слайда 4"/>
          <p:cNvSpPr>
            <a:spLocks noGrp="1"/>
          </p:cNvSpPr>
          <p:nvPr>
            <p:ph type="sldNum" sz="quarter" idx="33"/>
          </p:nvPr>
        </p:nvSpPr>
        <p:spPr/>
        <p:txBody>
          <a:bodyPr/>
          <a:lstStyle/>
          <a:p>
            <a:pPr rtl="0"/>
            <a:fld id="{19B51A1E-902D-48AF-9020-955120F399B6}" type="slidenum">
              <a:rPr lang="ru-RU" noProof="0" smtClean="0"/>
              <a:pPr rtl="0"/>
              <a:t>8</a:t>
            </a:fld>
            <a:endParaRPr lang="ru-RU" noProof="0" dirty="0"/>
          </a:p>
        </p:txBody>
      </p:sp>
      <p:sp>
        <p:nvSpPr>
          <p:cNvPr id="4" name="Объект 3"/>
          <p:cNvSpPr>
            <a:spLocks noGrp="1"/>
          </p:cNvSpPr>
          <p:nvPr>
            <p:ph idx="1"/>
          </p:nvPr>
        </p:nvSpPr>
        <p:spPr>
          <a:xfrm>
            <a:off x="432000" y="1055716"/>
            <a:ext cx="11328000" cy="5135534"/>
          </a:xfrm>
        </p:spPr>
        <p:txBody>
          <a:bodyPr/>
          <a:lstStyle/>
          <a:p>
            <a:pPr marL="0" indent="0" fontAlgn="base">
              <a:buNone/>
            </a:pPr>
            <a:r>
              <a:rPr lang="ru-RU" sz="3200" dirty="0"/>
              <a:t>Компьютерное зрение затрагивает много областей науки и техники: в физике важно понимать процесс формирования образов, в биологии и психологии учёные исследуют, как люди и животные воспринимают и обрабатывают визуальную информацию. В робототехнике и автомобилестроении изображения помогают ориентированию на местности. Для создания систем, реализующих алгоритмы компьютерного зрения, нужны знания в областях информатики, математики и проектирования.</a:t>
            </a:r>
          </a:p>
        </p:txBody>
      </p:sp>
    </p:spTree>
    <p:extLst>
      <p:ext uri="{BB962C8B-B14F-4D97-AF65-F5344CB8AC3E}">
        <p14:creationId xmlns:p14="http://schemas.microsoft.com/office/powerpoint/2010/main" val="258560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descr="Рисунок">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5" name="Полилиния 5" descr="Пустой контрастный элемент">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ru-RU" dirty="0"/>
          </a:p>
        </p:txBody>
      </p:sp>
      <p:sp>
        <p:nvSpPr>
          <p:cNvPr id="31" name="Надпись 30" descr="Акцент флага для заголовка">
            <a:extLst>
              <a:ext uri="{FF2B5EF4-FFF2-40B4-BE49-F238E27FC236}">
                <a16:creationId xmlns:a16="http://schemas.microsoft.com/office/drawing/2014/main" id="{8FC2E368-898A-440B-A15C-4C5FB13C57D2}"/>
              </a:ext>
              <a:ext uri="{C183D7F6-B498-43B3-948B-1728B52AA6E4}">
                <adec:decorative xmlns:adec="http://schemas.microsoft.com/office/drawing/2017/decorative" xmlns=""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ru-RU" dirty="0"/>
          </a:p>
        </p:txBody>
      </p:sp>
      <p:sp>
        <p:nvSpPr>
          <p:cNvPr id="21" name="Равнобедренный треугольник 20" descr="Акцент тени для заголовка">
            <a:extLst>
              <a:ext uri="{FF2B5EF4-FFF2-40B4-BE49-F238E27FC236}">
                <a16:creationId xmlns:a16="http://schemas.microsoft.com/office/drawing/2014/main" id="{59A98ED3-718C-409B-BC1D-07842F9F58EB}"/>
              </a:ext>
              <a:ext uri="{C183D7F6-B498-43B3-948B-1728B52AA6E4}">
                <adec:decorative xmlns:adec="http://schemas.microsoft.com/office/drawing/2017/decorative" xmlns=""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3" name="Заголовок 2">
            <a:extLst>
              <a:ext uri="{FF2B5EF4-FFF2-40B4-BE49-F238E27FC236}">
                <a16:creationId xmlns:a16="http://schemas.microsoft.com/office/drawing/2014/main" id="{200B3D2B-613A-41BE-987D-E6A1324B456D}"/>
              </a:ext>
            </a:extLst>
          </p:cNvPr>
          <p:cNvSpPr>
            <a:spLocks noGrp="1"/>
          </p:cNvSpPr>
          <p:nvPr>
            <p:ph type="ctrTitle"/>
          </p:nvPr>
        </p:nvSpPr>
        <p:spPr>
          <a:xfrm>
            <a:off x="3866117" y="1816509"/>
            <a:ext cx="4459766" cy="3146839"/>
          </a:xfrm>
        </p:spPr>
        <p:txBody>
          <a:bodyPr rtlCol="0"/>
          <a:lstStyle/>
          <a:p>
            <a:pPr rtl="0"/>
            <a:r>
              <a:rPr lang="ru-RU" sz="5000" dirty="0" smtClean="0"/>
              <a:t>История</a:t>
            </a:r>
            <a:endParaRPr lang="ru-RU" sz="5000" dirty="0"/>
          </a:p>
        </p:txBody>
      </p:sp>
      <p:sp>
        <p:nvSpPr>
          <p:cNvPr id="4" name="Подзаголовок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endParaRPr lang="ru-RU" dirty="0"/>
          </a:p>
        </p:txBody>
      </p:sp>
      <p:sp>
        <p:nvSpPr>
          <p:cNvPr id="5" name="Номер слайда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ru-RU" smtClean="0"/>
              <a:pPr rtl="0"/>
              <a:t>9</a:t>
            </a:fld>
            <a:endParaRPr lang="ru-RU" dirty="0"/>
          </a:p>
        </p:txBody>
      </p:sp>
    </p:spTree>
    <p:extLst>
      <p:ext uri="{BB962C8B-B14F-4D97-AF65-F5344CB8AC3E}">
        <p14:creationId xmlns:p14="http://schemas.microsoft.com/office/powerpoint/2010/main" val="2117695413"/>
      </p:ext>
    </p:extLst>
  </p:cSld>
  <p:clrMapOvr>
    <a:masterClrMapping/>
  </p:clrMapOvr>
</p:sld>
</file>

<file path=ppt/theme/theme1.xml><?xml version="1.0" encoding="utf-8"?>
<a:theme xmlns:a="http://schemas.openxmlformats.org/drawingml/2006/main" name="Тема Offic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552_TF16411253.potx" id="{484AC4F0-DFB1-44B1-A48A-4A4E5B9BAE55}" vid="{642D7752-446B-4E16-8C1E-EACC99EB30B7}"/>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8A50AA-654B-45CA-B6AD-FDA9E9535EF9}">
  <ds:schemaRefs>
    <ds:schemaRef ds:uri="http://purl.org/dc/dcmitype/"/>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fb0879af-3eba-417a-a55a-ffe6dcd6ca77"/>
    <ds:schemaRef ds:uri="6dc4bcd6-49db-4c07-9060-8acfc67cef9f"/>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Геометрическая презентация</Template>
  <TotalTime>0</TotalTime>
  <Words>3079</Words>
  <Application>Microsoft Office PowerPoint</Application>
  <PresentationFormat>Широкоэкранный</PresentationFormat>
  <Paragraphs>130</Paragraphs>
  <Slides>39</Slides>
  <Notes>5</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39</vt:i4>
      </vt:variant>
    </vt:vector>
  </HeadingPairs>
  <TitlesOfParts>
    <vt:vector size="45" baseType="lpstr">
      <vt:lpstr>Arial</vt:lpstr>
      <vt:lpstr>Calibri</vt:lpstr>
      <vt:lpstr>Calibri Light</vt:lpstr>
      <vt:lpstr>Corbel</vt:lpstr>
      <vt:lpstr>Times New Roman</vt:lpstr>
      <vt:lpstr>Тема Office</vt:lpstr>
      <vt:lpstr>Введение</vt:lpstr>
      <vt:lpstr>О себе</vt:lpstr>
      <vt:lpstr>Методы обработки и распознавания изображений</vt:lpstr>
      <vt:lpstr>Базовые определения</vt:lpstr>
      <vt:lpstr>Базовые определения</vt:lpstr>
      <vt:lpstr>Базовые определения</vt:lpstr>
      <vt:lpstr>Базовые определения</vt:lpstr>
      <vt:lpstr>Базовые определения</vt:lpstr>
      <vt:lpstr>История</vt:lpstr>
      <vt:lpstr>Миллионы лет до н.э.</vt:lpstr>
      <vt:lpstr>Миллионы лет до н.э.</vt:lpstr>
      <vt:lpstr>Миллионы лет до н.э.</vt:lpstr>
      <vt:lpstr>Ренессанс</vt:lpstr>
      <vt:lpstr>Ренессанс</vt:lpstr>
      <vt:lpstr>Ренессанс</vt:lpstr>
      <vt:lpstr>Ренессанс</vt:lpstr>
      <vt:lpstr>Ренессанс</vt:lpstr>
      <vt:lpstr>Ренессанс</vt:lpstr>
      <vt:lpstr>Ренессанс</vt:lpstr>
      <vt:lpstr>1950-е</vt:lpstr>
      <vt:lpstr>1950-е</vt:lpstr>
      <vt:lpstr>1960-е</vt:lpstr>
      <vt:lpstr>1960-е</vt:lpstr>
      <vt:lpstr>1970-е и 1980-е </vt:lpstr>
      <vt:lpstr>1970-е и 1980-е </vt:lpstr>
      <vt:lpstr>1990-е</vt:lpstr>
      <vt:lpstr>2000 — 2007</vt:lpstr>
      <vt:lpstr>2000 — 2007</vt:lpstr>
      <vt:lpstr>2000 — 2007</vt:lpstr>
      <vt:lpstr>2000 — 2007</vt:lpstr>
      <vt:lpstr>2000 — 2007</vt:lpstr>
      <vt:lpstr>2000 — 2007</vt:lpstr>
      <vt:lpstr>2007 — настоящее время</vt:lpstr>
      <vt:lpstr>2007 — настоящее время</vt:lpstr>
      <vt:lpstr>2007 — настоящее время</vt:lpstr>
      <vt:lpstr>2007 — настоящее время</vt:lpstr>
      <vt:lpstr>2007 — настоящее время</vt:lpstr>
      <vt:lpstr>2007 — настоящее время</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2025-08-26T15:19:12Z</dcterms:created>
  <dcterms:modified xsi:type="dcterms:W3CDTF">2025-08-27T09:20:53Z</dcterms:modified>
</cp:coreProperties>
</file>